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361" r:id="rId3"/>
    <p:sldId id="326" r:id="rId4"/>
    <p:sldId id="362" r:id="rId5"/>
    <p:sldId id="316" r:id="rId6"/>
    <p:sldId id="333" r:id="rId7"/>
    <p:sldId id="312" r:id="rId8"/>
    <p:sldId id="349" r:id="rId9"/>
    <p:sldId id="318" r:id="rId10"/>
    <p:sldId id="348" r:id="rId11"/>
    <p:sldId id="324" r:id="rId12"/>
    <p:sldId id="317" r:id="rId13"/>
    <p:sldId id="350" r:id="rId14"/>
    <p:sldId id="322" r:id="rId15"/>
    <p:sldId id="323" r:id="rId16"/>
    <p:sldId id="319" r:id="rId17"/>
    <p:sldId id="314" r:id="rId18"/>
    <p:sldId id="320" r:id="rId19"/>
    <p:sldId id="313" r:id="rId20"/>
    <p:sldId id="321" r:id="rId21"/>
    <p:sldId id="345" r:id="rId22"/>
    <p:sldId id="325" r:id="rId23"/>
    <p:sldId id="351" r:id="rId24"/>
    <p:sldId id="328" r:id="rId25"/>
    <p:sldId id="304" r:id="rId26"/>
    <p:sldId id="347" r:id="rId27"/>
    <p:sldId id="346" r:id="rId28"/>
    <p:sldId id="360" r:id="rId29"/>
    <p:sldId id="293" r:id="rId30"/>
    <p:sldId id="329" r:id="rId31"/>
    <p:sldId id="330" r:id="rId32"/>
    <p:sldId id="331" r:id="rId33"/>
    <p:sldId id="305" r:id="rId34"/>
    <p:sldId id="334" r:id="rId35"/>
    <p:sldId id="353" r:id="rId36"/>
    <p:sldId id="354" r:id="rId37"/>
    <p:sldId id="307" r:id="rId38"/>
    <p:sldId id="335" r:id="rId39"/>
    <p:sldId id="357" r:id="rId40"/>
    <p:sldId id="358" r:id="rId41"/>
    <p:sldId id="356" r:id="rId42"/>
    <p:sldId id="299" r:id="rId43"/>
    <p:sldId id="298" r:id="rId44"/>
    <p:sldId id="35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Pacheco" initials="JP" lastIdx="1" clrIdx="0">
    <p:extLst>
      <p:ext uri="{19B8F6BF-5375-455C-9EA6-DF929625EA0E}">
        <p15:presenceInfo xmlns:p15="http://schemas.microsoft.com/office/powerpoint/2012/main" userId="2adb424c8c18a4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E5"/>
    <a:srgbClr val="DE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6327"/>
  </p:normalViewPr>
  <p:slideViewPr>
    <p:cSldViewPr snapToGrid="0">
      <p:cViewPr varScale="1">
        <p:scale>
          <a:sx n="121" d="100"/>
          <a:sy n="121" d="100"/>
        </p:scale>
        <p:origin x="20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6:49:36.88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8886.4707"/>
      <inkml:brushProperty name="anchorY" value="-8000.21387"/>
      <inkml:brushProperty name="scaleFactor" value="0.5"/>
    </inkml:brush>
  </inkml:definitions>
  <inkml:trace contextRef="#ctx0" brushRef="#br0">4131 5389 24575,'-8'5'0,"-7"-2"0,-22-3 0,8 0 0,-15 0 0,11 0 0,-14 0 0,0 0 0,-33 0 0,30 0 0,-31 0 0,23 0 0,-12 0 0,12 0 0,0 0 0,1 0 0,7 0-379,-30 0 1,-1 0 378,20 0 0,-22 0 0,-1 0 0,14 0 0,-1 0 0,-3 0 0,-21 0 0,27 5 0,-1 0 0,15-4 0,2 1 0,-6 8 0,2-1 0,-30-7 0,0 15 0,-11-15 0,24 5 0,-10-7-129,14 0 129,0 0 0,1 0 0,-2 0 0,1 0 0,0 0 0,-14 0 0,10 0 0,-10 0 0,-1 0 0,12 0 0,-12 0 0,27 0 0,-10 0 751,21 0-751,-10 0 135,12 0-135,0 0 0,0 0 0,9 0 0,-7-6 0,16-1 0,-16-1 0,15-3 0,-6 4 0,0-6 0,7 1 0,-7-1 0,9 1 0,6 1 0,-4-1 0,4-4 0,0-3 0,-5-5 0,9 0 0,-3 0 0,5 0 0,-1-9 0,0 6 0,-1-15 0,2 16 0,4-16 0,-4 7 0,4-9 0,0-1 0,1 1 0,7-11 0,-8-3 0,6 0 0,-5-8 0,7-6 0,0 0 0,0-12 0,0 2 0,0-5 0,0-12-759,-1 42 1,2-2 758,9-9 0,2-1 0,-5-1 0,2-2 0,19-15 0,3 1 0,-12 14 0,1 3 0,7 6 0,1 0 0,-7-1 0,2-1 0,12-7 0,0-2-925,-9 2 0,1-2 925,5 14 0,3-2 0,-2 2 0,-2-11 0,0 4 0,6 9 0,4-2 0,-5 1 0,1-4 0,-4 6 0,-4 10 0,1 0 0,8-12 0,4-7 0,-4 6 0,-4 10 0,-1 1-568,15-16 1,0-1 567,-9 11 0,-1 3 0,3 3 0,1 0 0,5-13 0,-2 3 0,18-13 0,-18 19 0,6-8 0,-6 7 0,-10 14 0,-1 1 0,8-10 0,4-6 0,-4 6 0,27-22 0,-27 19 0,1-1 0,-6 9 0,-1 2 0,7-7 0,0-1 0,0 3 0,-1 0 0,-1-1 0,3 1 0,18-10 0,1 3 0,-17 13 0,-1 1 0,11-7 0,-1 5 0,12 5 0,-5 2 0,7 10 0,0 8 1278,0 7-1278,1 3 1866,-12 7-1866,9 0 1358,-9 0-1358,1 0 0,7 0 0,-19 0 0,20 0 0,-20 6 0,8 2 0,1 8 0,-9 6 0,19 4 0,-19 4 0,9 2 0,-13-3 0,5 11 0,-3-9 0,2 9 0,1-1 0,-12-9 0,2 15 0,0-7 0,-9-1 0,10 8 0,-9 2 0,0 0 0,1 8 0,1 0 0,-2-8 0,-3 20 0,3-9 0,-5 1 0,1 7 0,2-19 0,-10 9 0,12-1 0,-13-9 0,6 9 0,-7 0 0,5-8 0,-2 20 0,4-9 0,-7 0 0,1 8 0,-1-7 0,2 10 0,-9 1 0,7-1 0,-14 1 0,13 0 0,-13-1 0,13 1 0,-13-1 0,6 14-471,-8 4 471,0-1 0,9 10 0,-7-10 0,7 13 0,-9-48 0,0-1 0,0 36 0,0 10 0,0-10 0,0 13 0,0-49 0,0 0 0,0 36 0,0 11 0,0-10 0,0-38 0,0 2 0,0 49 0,0-50 0,0 0 0,0 37 0,0 9 0,-18-9 0,12-37 0,-1 0 0,-21 37 0,9-4 0,1 0 0,-8-10 0,5 23 0,-5-23 0,9-1 0,0-5 0,2-20 0,-1 8 0,1-11 0,1 1 0,-1-1 471,1-9-471,0 7 0,2-16 0,-1 7 0,0-9 0,1 0 0,0 0 0,0 0 0,6-6 0,-4-3 0,5-5 0,-4-1 0,3 1 0,-2-1 0,7 0 0,-7 1 0,7-1 0,-8 1 0,8-1 0,-16 16 0,14-16 0,-10 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709B-5F63-4B47-BC0C-7A17354DE88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2280-ED68-4F1C-B3A3-D6B5FF8A8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5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gressional_distric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district method: voters in each of the state's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ngressional district"/>
              </a:rPr>
              <a:t>congressional districts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select a single elector, with the two remaining electors being selected by the aggregate popular vote of the entire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2280-ED68-4F1C-B3A3-D6B5FF8A84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graph: probability of what you predicted vs probability of what really has happened.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2280-ED68-4F1C-B3A3-D6B5FF8A84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14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gotchas: works as documented but is counter-intuitive and almost invites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2280-ED68-4F1C-B3A3-D6B5FF8A84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5200"/>
            <a:ext cx="12192000" cy="1207030"/>
          </a:xfrm>
          <a:solidFill>
            <a:srgbClr val="B9CDE5"/>
          </a:solidFill>
        </p:spPr>
        <p:txBody>
          <a:bodyPr anchor="ctr" anchorCtr="0">
            <a:normAutofit/>
          </a:bodyPr>
          <a:lstStyle>
            <a:lvl1pPr algn="ctr">
              <a:defRPr sz="5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829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8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9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4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855" y="1163782"/>
            <a:ext cx="5751945" cy="5013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163782"/>
            <a:ext cx="5751945" cy="5013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5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856" y="1145454"/>
            <a:ext cx="57297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856" y="1969366"/>
            <a:ext cx="5729720" cy="4172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145454"/>
            <a:ext cx="57519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1969366"/>
            <a:ext cx="5751945" cy="4172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28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189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1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6916"/>
          </a:xfrm>
          <a:prstGeom prst="rect">
            <a:avLst/>
          </a:prstGeom>
          <a:solidFill>
            <a:srgbClr val="B9CDE5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855" y="1108364"/>
            <a:ext cx="11656290" cy="506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85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1EA0C-3452-4DFA-8887-4C0D34245AF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094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hyperlink" Target="https://projects.fivethirtyeight.com/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s.fivethirtyeight.com/2020-election-forecast/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rojects.fivethirtyeight.com/trump-biden-election-m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izona-primo.hosted.exlibrisgroup.com/permalink/f/6ljalh/01UA_ALMA51543591360003843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codeastar.com/data-wranglin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k-means-a-complete-introduction-1702af9cd8c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LDkLrMEr8cXH-TzhDAPJtzSu2HHGSX-PhoaLrPUHL2g/edit?usp=sharing" TargetMode="External"/><Relationship Id="rId2" Type="http://schemas.openxmlformats.org/officeDocument/2006/relationships/hyperlink" Target="https://health.arizona.edu/counseling-psych-service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statistics.zon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glassdoor.com/Search/results.htm?keyword=Data%20Scientist&amp;locId=1&amp;locT=N&amp;locName=United%20States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indeed.com/jobs?as_and&amp;as_phr=%22data%20science%22&amp;as_any&amp;as_not&amp;as_ttl&amp;as_cmp&amp;jt=all&amp;st&amp;salary&amp;radius=25&amp;l=United%20States&amp;fromage=any&amp;limit=10&amp;sort&amp;psf=advsrch&amp;from=advancedsearch&amp;vjk=35255ced36edf37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lassdoor.com/List/Best-Jobs-in-America-LST_KQ0,20.htm" TargetMode="External"/><Relationship Id="rId5" Type="http://schemas.openxmlformats.org/officeDocument/2006/relationships/hyperlink" Target="https://www.glassdoor.com/Salaries/us-data-scientist-salary-SRCH_IL.0,2_IN1_KO3,17.htm" TargetMode="External"/><Relationship Id="rId4" Type="http://schemas.openxmlformats.org/officeDocument/2006/relationships/hyperlink" Target="https://www.linkedin.com/jobs/search?keywords=%22Data%20Science%22&amp;location=United%20States&amp;geoId=103644278&amp;trk=public_jobs_jobs-search-bar_search-submit&amp;position=1&amp;pageNum=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achecoj.com/courses/csc380_fall21/doc/what_is_data_science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085"/>
            <a:ext cx="12192000" cy="869260"/>
          </a:xfrm>
        </p:spPr>
        <p:txBody>
          <a:bodyPr>
            <a:normAutofit/>
          </a:bodyPr>
          <a:lstStyle/>
          <a:p>
            <a:r>
              <a:rPr lang="en-US" sz="4000" dirty="0"/>
              <a:t>CSC380: Principles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9831"/>
            <a:ext cx="9144000" cy="2464860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 and Course Overview</a:t>
            </a:r>
          </a:p>
          <a:p>
            <a:br>
              <a:rPr lang="en-US" sz="3200" b="1" dirty="0"/>
            </a:b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Xinchen Yu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" y="198950"/>
            <a:ext cx="40195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1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59EA-F07B-9A4C-94F3-0FE4769D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a Data Scientist?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6309-F097-C241-BAAF-29FE845E3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981247"/>
            <a:ext cx="11656290" cy="50685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So, you should hone your statistical skills and your value will increase in the job market!!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7371D-4147-F64C-9058-E87806C8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71" y="967554"/>
            <a:ext cx="85471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B4D1-F22E-41B2-8D0F-A38DFEF7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</a:t>
            </a:r>
          </a:p>
        </p:txBody>
      </p:sp>
      <p:sp>
        <p:nvSpPr>
          <p:cNvPr id="4" name="Content Placeholder 2 1">
            <a:extLst>
              <a:ext uri="{FF2B5EF4-FFF2-40B4-BE49-F238E27FC236}">
                <a16:creationId xmlns:a16="http://schemas.microsoft.com/office/drawing/2014/main" id="{96836436-ECE9-47FF-B3C7-A4FE9DA5FE48}"/>
              </a:ext>
            </a:extLst>
          </p:cNvPr>
          <p:cNvSpPr txBox="1">
            <a:spLocks/>
          </p:cNvSpPr>
          <p:nvPr/>
        </p:nvSpPr>
        <p:spPr>
          <a:xfrm>
            <a:off x="0" y="848146"/>
            <a:ext cx="12192000" cy="106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Data come in many forms, each requiring different approaches &amp; models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E4F0E4EC-1049-40EC-B5DD-D19237346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5" y="1587094"/>
            <a:ext cx="5953176" cy="4422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BAE68B-33D7-485F-988D-4ECAE2AA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64" y="1834207"/>
            <a:ext cx="4306388" cy="1518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64940-1CE6-4BEA-932B-F2848B0204A8}"/>
              </a:ext>
            </a:extLst>
          </p:cNvPr>
          <p:cNvSpPr txBox="1"/>
          <p:nvPr/>
        </p:nvSpPr>
        <p:spPr>
          <a:xfrm>
            <a:off x="8262098" y="143874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Natural Language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C17357-106A-46AE-A166-B2943253E409}"/>
              </a:ext>
            </a:extLst>
          </p:cNvPr>
          <p:cNvGrpSpPr/>
          <p:nvPr/>
        </p:nvGrpSpPr>
        <p:grpSpPr>
          <a:xfrm>
            <a:off x="6063342" y="3743566"/>
            <a:ext cx="3117982" cy="2308876"/>
            <a:chOff x="6703107" y="3941227"/>
            <a:chExt cx="3117982" cy="2308876"/>
          </a:xfrm>
        </p:grpSpPr>
        <p:pic>
          <p:nvPicPr>
            <p:cNvPr id="14" name="Picture 13" descr="Chart, line chart&#10;&#10;Description automatically generated">
              <a:extLst>
                <a:ext uri="{FF2B5EF4-FFF2-40B4-BE49-F238E27FC236}">
                  <a16:creationId xmlns:a16="http://schemas.microsoft.com/office/drawing/2014/main" id="{D39BF971-68C5-4272-A5A4-2AE0375C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3107" y="4030369"/>
              <a:ext cx="3117982" cy="221973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C2B3BE-D564-40B7-8D55-F04634182095}"/>
                </a:ext>
              </a:extLst>
            </p:cNvPr>
            <p:cNvSpPr txBox="1"/>
            <p:nvPr/>
          </p:nvSpPr>
          <p:spPr>
            <a:xfrm>
              <a:off x="7250122" y="3941227"/>
              <a:ext cx="21681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Timeseries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803B64-A31C-4BD7-AA9D-EB04F972C8BD}"/>
              </a:ext>
            </a:extLst>
          </p:cNvPr>
          <p:cNvSpPr txBox="1"/>
          <p:nvPr/>
        </p:nvSpPr>
        <p:spPr>
          <a:xfrm>
            <a:off x="9955995" y="3645286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/ Video</a:t>
            </a:r>
          </a:p>
        </p:txBody>
      </p:sp>
      <p:sp>
        <p:nvSpPr>
          <p:cNvPr id="17" name="Content Placeholder 2 1">
            <a:extLst>
              <a:ext uri="{FF2B5EF4-FFF2-40B4-BE49-F238E27FC236}">
                <a16:creationId xmlns:a16="http://schemas.microsoft.com/office/drawing/2014/main" id="{01A7EB51-791C-4567-B52D-650907107EB7}"/>
              </a:ext>
            </a:extLst>
          </p:cNvPr>
          <p:cNvSpPr txBox="1">
            <a:spLocks/>
          </p:cNvSpPr>
          <p:nvPr/>
        </p:nvSpPr>
        <p:spPr>
          <a:xfrm>
            <a:off x="0" y="6283378"/>
            <a:ext cx="12192000" cy="106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The number of types is endless, these are just some examples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AAE9DB-A33B-4AD4-8F5F-FC18DAD4A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124" y="4104537"/>
            <a:ext cx="2317464" cy="17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6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83F220-6132-4E37-BE29-69CC4BF8DC16}"/>
              </a:ext>
            </a:extLst>
          </p:cNvPr>
          <p:cNvSpPr/>
          <p:nvPr/>
        </p:nvSpPr>
        <p:spPr>
          <a:xfrm>
            <a:off x="5144654" y="1699498"/>
            <a:ext cx="4892274" cy="3749958"/>
          </a:xfrm>
          <a:prstGeom prst="rect">
            <a:avLst/>
          </a:prstGeom>
          <a:noFill/>
          <a:ln w="63500">
            <a:solidFill>
              <a:srgbClr val="B9C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B9E8D-7C0A-4489-BD61-C4ADBE8A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 Workflow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DE6944-D99D-4AC3-9254-55DD2B421FFD}"/>
              </a:ext>
            </a:extLst>
          </p:cNvPr>
          <p:cNvSpPr/>
          <p:nvPr/>
        </p:nvSpPr>
        <p:spPr>
          <a:xfrm>
            <a:off x="599900" y="3713018"/>
            <a:ext cx="1286625" cy="463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Collect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B42FD9-4494-41EE-9F70-6FEEC4C73EAC}"/>
              </a:ext>
            </a:extLst>
          </p:cNvPr>
          <p:cNvSpPr/>
          <p:nvPr/>
        </p:nvSpPr>
        <p:spPr>
          <a:xfrm>
            <a:off x="3090948" y="3713018"/>
            <a:ext cx="1286625" cy="463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Clean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B36601-028F-4D75-AB99-08F34F69A38E}"/>
              </a:ext>
            </a:extLst>
          </p:cNvPr>
          <p:cNvSpPr/>
          <p:nvPr/>
        </p:nvSpPr>
        <p:spPr>
          <a:xfrm>
            <a:off x="5581996" y="3713017"/>
            <a:ext cx="1286625" cy="463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Transform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DAF857-632D-425B-A0C3-91941E22AE7F}"/>
              </a:ext>
            </a:extLst>
          </p:cNvPr>
          <p:cNvSpPr/>
          <p:nvPr/>
        </p:nvSpPr>
        <p:spPr>
          <a:xfrm>
            <a:off x="7286801" y="2381136"/>
            <a:ext cx="1286625" cy="463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Visualize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A608F2-3499-4F06-B6C8-A7E54B15E4B8}"/>
              </a:ext>
            </a:extLst>
          </p:cNvPr>
          <p:cNvSpPr/>
          <p:nvPr/>
        </p:nvSpPr>
        <p:spPr>
          <a:xfrm>
            <a:off x="7286801" y="4727170"/>
            <a:ext cx="1286625" cy="463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278F45-E23C-4DCA-9F3E-907D88770109}"/>
              </a:ext>
            </a:extLst>
          </p:cNvPr>
          <p:cNvSpPr/>
          <p:nvPr/>
        </p:nvSpPr>
        <p:spPr>
          <a:xfrm>
            <a:off x="10564093" y="3713018"/>
            <a:ext cx="1286625" cy="463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Communicate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2146FF4-C9BC-4D06-87C1-2F10002D6552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rot="5400000" flipH="1" flipV="1">
            <a:off x="6206031" y="2632247"/>
            <a:ext cx="1100048" cy="1061492"/>
          </a:xfrm>
          <a:prstGeom prst="curvedConnector2">
            <a:avLst/>
          </a:prstGeom>
          <a:ln w="63500">
            <a:solidFill>
              <a:srgbClr val="B9CD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640C76DD-19AC-4FB8-9107-133755930FCC}"/>
              </a:ext>
            </a:extLst>
          </p:cNvPr>
          <p:cNvCxnSpPr>
            <a:stCxn id="8" idx="1"/>
            <a:endCxn id="6" idx="2"/>
          </p:cNvCxnSpPr>
          <p:nvPr/>
        </p:nvCxnSpPr>
        <p:spPr>
          <a:xfrm rot="10800000">
            <a:off x="6225309" y="4176683"/>
            <a:ext cx="1061492" cy="782320"/>
          </a:xfrm>
          <a:prstGeom prst="curvedConnector2">
            <a:avLst/>
          </a:prstGeom>
          <a:ln w="63500">
            <a:solidFill>
              <a:srgbClr val="B9CD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31F1956-5951-43A7-A0CB-C1F38A416493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8573426" y="2612969"/>
            <a:ext cx="12700" cy="2346034"/>
          </a:xfrm>
          <a:prstGeom prst="curvedConnector3">
            <a:avLst>
              <a:gd name="adj1" fmla="val 8345457"/>
            </a:avLst>
          </a:prstGeom>
          <a:ln w="63500">
            <a:solidFill>
              <a:srgbClr val="B9CD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E4DEC0-712E-45EC-9C91-33CC01E3CF5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86525" y="3944851"/>
            <a:ext cx="1204423" cy="0"/>
          </a:xfrm>
          <a:prstGeom prst="straightConnector1">
            <a:avLst/>
          </a:prstGeom>
          <a:ln w="63500">
            <a:solidFill>
              <a:srgbClr val="B9CD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13C948-37CF-49DE-AF3C-AAAEBDC56CA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377573" y="3944850"/>
            <a:ext cx="1204423" cy="1"/>
          </a:xfrm>
          <a:prstGeom prst="straightConnector1">
            <a:avLst/>
          </a:prstGeom>
          <a:ln w="63500">
            <a:solidFill>
              <a:srgbClr val="B9CD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A32504-5EC1-44D6-9A32-B0E3518D138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036928" y="3944851"/>
            <a:ext cx="527165" cy="0"/>
          </a:xfrm>
          <a:prstGeom prst="straightConnector1">
            <a:avLst/>
          </a:prstGeom>
          <a:ln w="63500">
            <a:solidFill>
              <a:srgbClr val="B9CD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09DBB0D7-94BA-4820-AC0A-27A33408F9D8}"/>
              </a:ext>
            </a:extLst>
          </p:cNvPr>
          <p:cNvCxnSpPr>
            <a:cxnSpLocks/>
            <a:stCxn id="10" idx="2"/>
            <a:endCxn id="4" idx="2"/>
          </p:cNvCxnSpPr>
          <p:nvPr/>
        </p:nvCxnSpPr>
        <p:spPr>
          <a:xfrm rot="5400000" flipH="1">
            <a:off x="3780616" y="1639281"/>
            <a:ext cx="1272772" cy="6347578"/>
          </a:xfrm>
          <a:prstGeom prst="curvedConnector3">
            <a:avLst>
              <a:gd name="adj1" fmla="val -17961"/>
            </a:avLst>
          </a:prstGeom>
          <a:ln w="63500">
            <a:solidFill>
              <a:srgbClr val="B9CD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1D727D1-976F-439D-A56C-B1DD3D33AD93}"/>
              </a:ext>
            </a:extLst>
          </p:cNvPr>
          <p:cNvSpPr txBox="1"/>
          <p:nvPr/>
        </p:nvSpPr>
        <p:spPr>
          <a:xfrm>
            <a:off x="6811858" y="175318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Understanding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58D8D5-9494-4DDF-87DE-A2C031D9CE8D}"/>
              </a:ext>
            </a:extLst>
          </p:cNvPr>
          <p:cNvSpPr txBox="1"/>
          <p:nvPr/>
        </p:nvSpPr>
        <p:spPr>
          <a:xfrm>
            <a:off x="1823162" y="24475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Collection / Processing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74B4AC6A-434E-4516-80B7-D6AC2B9F4C54}"/>
              </a:ext>
            </a:extLst>
          </p:cNvPr>
          <p:cNvSpPr/>
          <p:nvPr/>
        </p:nvSpPr>
        <p:spPr>
          <a:xfrm rot="16200000">
            <a:off x="3082606" y="570479"/>
            <a:ext cx="564009" cy="53888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039976-2AD0-46F4-BFFC-49058CA6CBF6}"/>
              </a:ext>
            </a:extLst>
          </p:cNvPr>
          <p:cNvSpPr txBox="1"/>
          <p:nvPr/>
        </p:nvSpPr>
        <p:spPr>
          <a:xfrm>
            <a:off x="8148553" y="6504957"/>
            <a:ext cx="4114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[ Adapted from: </a:t>
            </a:r>
            <a:r>
              <a:rPr lang="en-US" sz="1400" i="1" dirty="0" err="1"/>
              <a:t>Grolemund</a:t>
            </a:r>
            <a:r>
              <a:rPr lang="en-US" sz="1400" i="1" dirty="0"/>
              <a:t> and Wickham, 2018 ]</a:t>
            </a:r>
            <a:r>
              <a:rPr lang="en-US" sz="1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9D569-49ED-2E4B-BB6E-C83B3D4C712A}"/>
              </a:ext>
            </a:extLst>
          </p:cNvPr>
          <p:cNvSpPr txBox="1"/>
          <p:nvPr/>
        </p:nvSpPr>
        <p:spPr>
          <a:xfrm>
            <a:off x="10383872" y="4301574"/>
            <a:ext cx="1429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your boss or client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94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007B6-F3A0-0A4C-9850-F2FF379C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5542"/>
            <a:ext cx="12192000" cy="766916"/>
          </a:xfrm>
        </p:spPr>
        <p:txBody>
          <a:bodyPr/>
          <a:lstStyle/>
          <a:p>
            <a:r>
              <a:rPr lang="en-US" dirty="0"/>
              <a:t>Case Studies </a:t>
            </a:r>
          </a:p>
        </p:txBody>
      </p:sp>
    </p:spTree>
    <p:extLst>
      <p:ext uri="{BB962C8B-B14F-4D97-AF65-F5344CB8AC3E}">
        <p14:creationId xmlns:p14="http://schemas.microsoft.com/office/powerpoint/2010/main" val="43267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8587-87E8-4311-9B1E-7170CD8B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Moneyball</a:t>
            </a:r>
          </a:p>
        </p:txBody>
      </p:sp>
      <p:pic>
        <p:nvPicPr>
          <p:cNvPr id="7" name="Content Placeholder 6" descr="A picture containing text, sport, athletic game, baseball&#10;&#10;Description automatically generated">
            <a:extLst>
              <a:ext uri="{FF2B5EF4-FFF2-40B4-BE49-F238E27FC236}">
                <a16:creationId xmlns:a16="http://schemas.microsoft.com/office/drawing/2014/main" id="{ABB6C4C8-A26F-4939-8C53-245AD1EFE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92" y="1654714"/>
            <a:ext cx="2286840" cy="3488863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ADCF94-CBC8-47E5-9E82-C01305A64494}"/>
              </a:ext>
            </a:extLst>
          </p:cNvPr>
          <p:cNvSpPr txBox="1">
            <a:spLocks/>
          </p:cNvSpPr>
          <p:nvPr/>
        </p:nvSpPr>
        <p:spPr>
          <a:xfrm>
            <a:off x="302369" y="828630"/>
            <a:ext cx="11656290" cy="737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Problem</a:t>
            </a:r>
            <a:r>
              <a:rPr lang="en-US" i="1" dirty="0"/>
              <a:t> How to assemble the best baseball team with a small budget?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CD309C-DF52-41FC-9F89-8B12411D8CBE}"/>
              </a:ext>
            </a:extLst>
          </p:cNvPr>
          <p:cNvSpPr txBox="1">
            <a:spLocks/>
          </p:cNvSpPr>
          <p:nvPr/>
        </p:nvSpPr>
        <p:spPr>
          <a:xfrm>
            <a:off x="302369" y="1399162"/>
            <a:ext cx="8809547" cy="4747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Story about the Oakland Athletics baseball team and its general manager </a:t>
            </a:r>
            <a:r>
              <a:rPr lang="en-US" sz="2400" b="1" dirty="0"/>
              <a:t>Billy Beane</a:t>
            </a:r>
            <a:r>
              <a:rPr lang="en-US" sz="2400" dirty="0"/>
              <a:t> for 2002 Major League Baseball (MLB) draft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Traditional team building relies on </a:t>
            </a:r>
            <a:r>
              <a:rPr lang="en-US" sz="2400" i="1" dirty="0"/>
              <a:t>scouts</a:t>
            </a:r>
            <a:r>
              <a:rPr lang="en-US" sz="2400" dirty="0"/>
              <a:t> – but they are often biased and flawed.</a:t>
            </a:r>
          </a:p>
          <a:p>
            <a:pPr>
              <a:lnSpc>
                <a:spcPct val="110000"/>
              </a:lnSpc>
            </a:pPr>
            <a:r>
              <a:rPr lang="en-US" sz="2400" b="1" dirty="0" err="1"/>
              <a:t>SABRmetrics</a:t>
            </a:r>
            <a:r>
              <a:rPr lang="en-US" sz="2400" b="1" dirty="0"/>
              <a:t>: </a:t>
            </a:r>
            <a:r>
              <a:rPr lang="en-US" sz="2400" dirty="0"/>
              <a:t>Data-driven and evidence-based approach to player quality evaluation</a:t>
            </a:r>
          </a:p>
          <a:p>
            <a:pPr>
              <a:lnSpc>
                <a:spcPct val="110000"/>
              </a:lnSpc>
            </a:pPr>
            <a:r>
              <a:rPr lang="en-US" sz="2400" i="1" dirty="0"/>
              <a:t>On-base %</a:t>
            </a:r>
            <a:r>
              <a:rPr lang="en-US" sz="2400" dirty="0"/>
              <a:t> and </a:t>
            </a:r>
            <a:r>
              <a:rPr lang="en-US" sz="2400" i="1" dirty="0"/>
              <a:t>Slugging %</a:t>
            </a:r>
            <a:r>
              <a:rPr lang="en-US" sz="2400" dirty="0"/>
              <a:t> are good indicators of offensive success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Players with these “features” are cheaper compared to traditional statistics (stolen bases, runs batted in, batting average)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41231-98CE-F040-BFF0-3A504C8401E1}"/>
              </a:ext>
            </a:extLst>
          </p:cNvPr>
          <p:cNvSpPr txBox="1"/>
          <p:nvPr/>
        </p:nvSpPr>
        <p:spPr>
          <a:xfrm>
            <a:off x="5338842" y="5823568"/>
            <a:ext cx="6853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On-base %: how frequently a batter reaches base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Slugging %: the total number of bases a player records per at-bat</a:t>
            </a:r>
          </a:p>
        </p:txBody>
      </p:sp>
    </p:spTree>
    <p:extLst>
      <p:ext uri="{BB962C8B-B14F-4D97-AF65-F5344CB8AC3E}">
        <p14:creationId xmlns:p14="http://schemas.microsoft.com/office/powerpoint/2010/main" val="253769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8587-87E8-4311-9B1E-7170CD8B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Moneyball: </a:t>
            </a:r>
            <a:r>
              <a:rPr lang="en-US" dirty="0"/>
              <a:t>Impact</a:t>
            </a:r>
            <a:endParaRPr lang="en-US" i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F9CA9F-4D48-4C57-AEE2-215159B14171}"/>
              </a:ext>
            </a:extLst>
          </p:cNvPr>
          <p:cNvSpPr txBox="1">
            <a:spLocks/>
          </p:cNvSpPr>
          <p:nvPr/>
        </p:nvSpPr>
        <p:spPr>
          <a:xfrm>
            <a:off x="302369" y="962526"/>
            <a:ext cx="11587261" cy="5502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 2002</a:t>
            </a:r>
            <a:r>
              <a:rPr lang="en-US" sz="2800" b="1" dirty="0"/>
              <a:t> </a:t>
            </a:r>
            <a:r>
              <a:rPr lang="en-US" sz="2800" dirty="0"/>
              <a:t>the Oakland Athletics ($44M budget) were competitive to the New York Yankees ($125M budget)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Toronto Blue Jays hired full-time sabermetric analysts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2020 season “masters of Moneyball” Tampa Bay Rays reached world series with the 3</a:t>
            </a:r>
            <a:r>
              <a:rPr lang="en-US" sz="2800" baseline="30000" dirty="0"/>
              <a:t>rd</a:t>
            </a:r>
            <a:r>
              <a:rPr lang="en-US" sz="2800" dirty="0"/>
              <a:t> lowest salary of all MLB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In 2019 Liverpool Football/Soccer adopted this approach to nearly win the title (they lost to Manchester)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Brad Pitt got a paycheck out of it for the movie (7.6/10 IMDB)…</a:t>
            </a:r>
          </a:p>
        </p:txBody>
      </p:sp>
    </p:spTree>
    <p:extLst>
      <p:ext uri="{BB962C8B-B14F-4D97-AF65-F5344CB8AC3E}">
        <p14:creationId xmlns:p14="http://schemas.microsoft.com/office/powerpoint/2010/main" val="104852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5B75-C549-43BF-830E-9861074F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Election Forecasting: 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982CA-77A5-4832-8830-E843FFCCF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873" y="2306781"/>
            <a:ext cx="10326254" cy="2244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This is a class about </a:t>
            </a:r>
            <a:r>
              <a:rPr lang="en-US" sz="3600" u="sng" dirty="0"/>
              <a:t>data science</a:t>
            </a:r>
            <a:r>
              <a:rPr lang="en-US" sz="3600" dirty="0"/>
              <a:t> it is </a:t>
            </a:r>
            <a:r>
              <a:rPr lang="en-US" sz="3600" b="1" dirty="0"/>
              <a:t>not</a:t>
            </a:r>
            <a:r>
              <a:rPr lang="en-US" sz="3600" dirty="0"/>
              <a:t> a class about politics.  We will discuss election forecasting </a:t>
            </a:r>
            <a:r>
              <a:rPr lang="en-US" sz="3600" b="1" dirty="0"/>
              <a:t>only</a:t>
            </a:r>
            <a:r>
              <a:rPr lang="en-US" sz="3600" dirty="0"/>
              <a:t> in the context of </a:t>
            </a:r>
            <a:r>
              <a:rPr lang="en-US" sz="3600" u="sng" dirty="0"/>
              <a:t>data science </a:t>
            </a:r>
            <a:r>
              <a:rPr lang="en-US" sz="3600" dirty="0"/>
              <a:t>and we will </a:t>
            </a:r>
            <a:r>
              <a:rPr lang="en-US" sz="3600" b="1" dirty="0"/>
              <a:t>ignore politics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11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596D3B-2F63-834A-9B69-8F10A5E78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705" y="2796048"/>
            <a:ext cx="3810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16E581-A092-467F-9965-CD92BCB6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Election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F3CCD-B8CF-4A7D-B638-DFFDF3071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4"/>
            <a:ext cx="11656290" cy="73736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Problem</a:t>
            </a:r>
            <a:r>
              <a:rPr lang="en-US" i="1" dirty="0"/>
              <a:t> Who will win the 2020 US presidential election?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3899EF-F05F-4432-AD3A-C9ABF13CFD3F}"/>
              </a:ext>
            </a:extLst>
          </p:cNvPr>
          <p:cNvSpPr txBox="1">
            <a:spLocks/>
          </p:cNvSpPr>
          <p:nvPr/>
        </p:nvSpPr>
        <p:spPr>
          <a:xfrm>
            <a:off x="267855" y="2112971"/>
            <a:ext cx="11656290" cy="3516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Details</a:t>
            </a:r>
          </a:p>
          <a:p>
            <a:pPr lvl="1"/>
            <a:r>
              <a:rPr lang="en-US" sz="2400" dirty="0"/>
              <a:t>There are 2 primary candidates Donald Trump &amp; Joe Biden*</a:t>
            </a:r>
          </a:p>
          <a:p>
            <a:pPr lvl="1"/>
            <a:r>
              <a:rPr lang="en-US" sz="2400" dirty="0"/>
              <a:t>The </a:t>
            </a:r>
            <a:r>
              <a:rPr lang="en-US" sz="2400" i="1" dirty="0"/>
              <a:t>incumbent</a:t>
            </a:r>
            <a:r>
              <a:rPr lang="en-US" sz="2400" dirty="0"/>
              <a:t> (Trump) is the sitting president</a:t>
            </a:r>
          </a:p>
          <a:p>
            <a:pPr lvl="1"/>
            <a:r>
              <a:rPr lang="en-US" sz="2400" dirty="0"/>
              <a:t>There are 50 states, each has a number of </a:t>
            </a:r>
            <a:r>
              <a:rPr lang="en-US" sz="2400" b="1" i="1" dirty="0"/>
              <a:t>electors</a:t>
            </a:r>
          </a:p>
          <a:p>
            <a:pPr lvl="1"/>
            <a:r>
              <a:rPr lang="en-US" sz="2400" dirty="0"/>
              <a:t>Each elector has a vote in the </a:t>
            </a:r>
            <a:r>
              <a:rPr lang="en-US" sz="2400" b="1" i="1" dirty="0"/>
              <a:t>electoral college</a:t>
            </a:r>
            <a:endParaRPr lang="en-US" sz="2400" b="1" dirty="0"/>
          </a:p>
          <a:p>
            <a:pPr lvl="1"/>
            <a:r>
              <a:rPr lang="en-US" sz="2400" dirty="0"/>
              <a:t>Electors for each state vote for the majority vote in that state</a:t>
            </a:r>
          </a:p>
          <a:p>
            <a:pPr marL="457200" lvl="1" indent="0">
              <a:buNone/>
            </a:pPr>
            <a:r>
              <a:rPr lang="en-US" sz="2400" dirty="0"/>
              <a:t>   (Maine and Nebraska use a district method)</a:t>
            </a:r>
          </a:p>
          <a:p>
            <a:pPr lvl="1"/>
            <a:r>
              <a:rPr lang="en-US" sz="2400" dirty="0"/>
              <a:t>The winner has the majority of 538 electors (typically 270 or more votes)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D39905-6D2B-41F2-8C16-C8CCDEFACF78}"/>
              </a:ext>
            </a:extLst>
          </p:cNvPr>
          <p:cNvSpPr txBox="1">
            <a:spLocks/>
          </p:cNvSpPr>
          <p:nvPr/>
        </p:nvSpPr>
        <p:spPr>
          <a:xfrm>
            <a:off x="1729047" y="5896495"/>
            <a:ext cx="8733906" cy="73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* Secondary candidates do not have a realistic chance of winning, but cannot be ignored since they affect votes for primary candidates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201EA-5C2F-254D-BB32-659F7F61F33E}"/>
              </a:ext>
            </a:extLst>
          </p:cNvPr>
          <p:cNvSpPr txBox="1"/>
          <p:nvPr/>
        </p:nvSpPr>
        <p:spPr>
          <a:xfrm>
            <a:off x="10933472" y="252880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172367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A8F867AF-5BDE-42AA-BF2C-46E1FCD10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843" y="3142564"/>
            <a:ext cx="5783330" cy="2885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2C78C-61C6-4718-9E1B-4CCABBC4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Election Forecasting: The Model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CCC9B8BD-A96F-4467-BBDC-4BB051A90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48146"/>
            <a:ext cx="11656290" cy="10608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>
                <a:hlinkClick r:id="rId5"/>
              </a:rPr>
              <a:t>FiveThirtyEight</a:t>
            </a:r>
            <a:r>
              <a:rPr lang="en-US" sz="2800" i="1" dirty="0"/>
              <a:t> uses a proprietary statistical model based 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506A6-9E89-4411-9877-0134D1834C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453" y="6176963"/>
            <a:ext cx="4512692" cy="486525"/>
          </a:xfrm>
          <a:prstGeom prst="rect">
            <a:avLst/>
          </a:prstGeom>
        </p:spPr>
      </p:pic>
      <p:sp>
        <p:nvSpPr>
          <p:cNvPr id="8" name="Content Placeholder 2 2">
            <a:extLst>
              <a:ext uri="{FF2B5EF4-FFF2-40B4-BE49-F238E27FC236}">
                <a16:creationId xmlns:a16="http://schemas.microsoft.com/office/drawing/2014/main" id="{254C1E7B-7A05-4473-823C-FDC288022E9E}"/>
              </a:ext>
            </a:extLst>
          </p:cNvPr>
          <p:cNvSpPr txBox="1">
            <a:spLocks/>
          </p:cNvSpPr>
          <p:nvPr/>
        </p:nvSpPr>
        <p:spPr>
          <a:xfrm>
            <a:off x="267855" y="1724106"/>
            <a:ext cx="11656290" cy="106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Poll aggregation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1A0337-08FE-4E09-A605-87CA8C4F2F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1" y="2389144"/>
            <a:ext cx="7319271" cy="373432"/>
          </a:xfrm>
          <a:prstGeom prst="rect">
            <a:avLst/>
          </a:prstGeom>
        </p:spPr>
      </p:pic>
      <p:sp>
        <p:nvSpPr>
          <p:cNvPr id="13" name="Content Placeholder 2 2">
            <a:extLst>
              <a:ext uri="{FF2B5EF4-FFF2-40B4-BE49-F238E27FC236}">
                <a16:creationId xmlns:a16="http://schemas.microsoft.com/office/drawing/2014/main" id="{B85C76B5-C2CA-4CB5-882E-508371869666}"/>
              </a:ext>
            </a:extLst>
          </p:cNvPr>
          <p:cNvSpPr txBox="1">
            <a:spLocks/>
          </p:cNvSpPr>
          <p:nvPr/>
        </p:nvSpPr>
        <p:spPr>
          <a:xfrm>
            <a:off x="267855" y="2877847"/>
            <a:ext cx="11656290" cy="1818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Additional model inputs</a:t>
            </a:r>
          </a:p>
          <a:p>
            <a:pPr lvl="1"/>
            <a:r>
              <a:rPr lang="en-US" sz="2000" dirty="0"/>
              <a:t>States grouped by demographic subcategories</a:t>
            </a:r>
          </a:p>
          <a:p>
            <a:pPr lvl="1"/>
            <a:r>
              <a:rPr lang="en-US" sz="2000" dirty="0"/>
              <a:t>Per capita income</a:t>
            </a:r>
          </a:p>
          <a:p>
            <a:pPr lvl="1"/>
            <a:r>
              <a:rPr lang="en-US" sz="2000" dirty="0"/>
              <a:t>Age distribution of residents</a:t>
            </a:r>
          </a:p>
          <a:p>
            <a:pPr lvl="1"/>
            <a:r>
              <a:rPr lang="en-US" sz="2000" dirty="0"/>
              <a:t>All features are </a:t>
            </a:r>
            <a:r>
              <a:rPr lang="en-US" sz="2000" i="1" dirty="0"/>
              <a:t>significant</a:t>
            </a:r>
            <a:r>
              <a:rPr lang="en-US" sz="2000" dirty="0"/>
              <a:t> to 85% level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DF754C7-6848-4228-A35A-B5087594E6CF}"/>
              </a:ext>
            </a:extLst>
          </p:cNvPr>
          <p:cNvCxnSpPr/>
          <p:nvPr/>
        </p:nvCxnSpPr>
        <p:spPr>
          <a:xfrm flipV="1">
            <a:off x="5498048" y="1701710"/>
            <a:ext cx="768795" cy="563905"/>
          </a:xfrm>
          <a:prstGeom prst="bentConnector3">
            <a:avLst>
              <a:gd name="adj1" fmla="val 1515"/>
            </a:avLst>
          </a:prstGeom>
          <a:ln w="38100">
            <a:solidFill>
              <a:srgbClr val="B9CD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3E005F-72B4-4E6F-8D9B-CA5EC08DE78B}"/>
              </a:ext>
            </a:extLst>
          </p:cNvPr>
          <p:cNvSpPr txBox="1"/>
          <p:nvPr/>
        </p:nvSpPr>
        <p:spPr>
          <a:xfrm>
            <a:off x="6266843" y="1366514"/>
            <a:ext cx="2388325" cy="830997"/>
          </a:xfrm>
          <a:prstGeom prst="rect">
            <a:avLst/>
          </a:prstGeom>
          <a:noFill/>
          <a:ln w="38100">
            <a:solidFill>
              <a:srgbClr val="B9CDE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Weight accounts for poll sample size, timeliness, historical accuracy</a:t>
            </a:r>
          </a:p>
        </p:txBody>
      </p:sp>
      <p:sp>
        <p:nvSpPr>
          <p:cNvPr id="18" name="Content Placeholder 2 2">
            <a:extLst>
              <a:ext uri="{FF2B5EF4-FFF2-40B4-BE49-F238E27FC236}">
                <a16:creationId xmlns:a16="http://schemas.microsoft.com/office/drawing/2014/main" id="{48C5401B-6421-432C-A774-4AF029318B15}"/>
              </a:ext>
            </a:extLst>
          </p:cNvPr>
          <p:cNvSpPr txBox="1">
            <a:spLocks/>
          </p:cNvSpPr>
          <p:nvPr/>
        </p:nvSpPr>
        <p:spPr>
          <a:xfrm>
            <a:off x="267855" y="4845022"/>
            <a:ext cx="11656290" cy="1818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Important properties of the model</a:t>
            </a:r>
          </a:p>
          <a:p>
            <a:pPr lvl="1"/>
            <a:r>
              <a:rPr lang="en-US" sz="2000" dirty="0"/>
              <a:t>Predictive statements are </a:t>
            </a:r>
            <a:r>
              <a:rPr lang="en-US" sz="2000" b="1" i="1" dirty="0"/>
              <a:t>probabilistic</a:t>
            </a:r>
            <a:endParaRPr lang="en-US" sz="2000" b="1" dirty="0"/>
          </a:p>
          <a:p>
            <a:pPr lvl="1"/>
            <a:r>
              <a:rPr lang="en-US" sz="2000" dirty="0"/>
              <a:t>Assigns higher probability to extreme outliers</a:t>
            </a:r>
          </a:p>
          <a:p>
            <a:pPr lvl="1"/>
            <a:r>
              <a:rPr lang="en-US" sz="2000" dirty="0"/>
              <a:t>Accounts for correlation among states / polls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5986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E581-A092-467F-9965-CD92BCB6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Election Forecasting: Visualizations</a:t>
            </a:r>
          </a:p>
        </p:txBody>
      </p:sp>
      <p:pic>
        <p:nvPicPr>
          <p:cNvPr id="9" name="Picture 8" descr="Histogram&#10;&#10;Description automatically generated">
            <a:extLst>
              <a:ext uri="{FF2B5EF4-FFF2-40B4-BE49-F238E27FC236}">
                <a16:creationId xmlns:a16="http://schemas.microsoft.com/office/drawing/2014/main" id="{F79BF266-D23A-4B08-AC33-24A00227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139" y="1766646"/>
            <a:ext cx="3620899" cy="3631379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3D8EDF4-6BF5-437C-BA63-66DA83BB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0" y="2099391"/>
            <a:ext cx="3584218" cy="296588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CB37C8A-490B-42EF-B643-5FCF03AD9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139" y="2204193"/>
            <a:ext cx="3584218" cy="2756285"/>
          </a:xfrm>
          <a:prstGeom prst="rect">
            <a:avLst/>
          </a:prstGeom>
        </p:spPr>
      </p:pic>
      <p:sp>
        <p:nvSpPr>
          <p:cNvPr id="14" name="Content Placeholder 2 1">
            <a:extLst>
              <a:ext uri="{FF2B5EF4-FFF2-40B4-BE49-F238E27FC236}">
                <a16:creationId xmlns:a16="http://schemas.microsoft.com/office/drawing/2014/main" id="{4B30278B-D4A8-4B32-8F8E-30721C470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8146"/>
            <a:ext cx="12192000" cy="10608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/>
              <a:t>Generative (Bayesian*) model allows simulation of random realizations…</a:t>
            </a:r>
          </a:p>
        </p:txBody>
      </p:sp>
      <p:sp>
        <p:nvSpPr>
          <p:cNvPr id="15" name="Content Placeholder 2 1">
            <a:extLst>
              <a:ext uri="{FF2B5EF4-FFF2-40B4-BE49-F238E27FC236}">
                <a16:creationId xmlns:a16="http://schemas.microsoft.com/office/drawing/2014/main" id="{DBAC53D1-8368-4470-95B5-BBCE19773D96}"/>
              </a:ext>
            </a:extLst>
          </p:cNvPr>
          <p:cNvSpPr txBox="1">
            <a:spLocks/>
          </p:cNvSpPr>
          <p:nvPr/>
        </p:nvSpPr>
        <p:spPr>
          <a:xfrm>
            <a:off x="0" y="6108873"/>
            <a:ext cx="12192000" cy="106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…visualizations targeted at communicating </a:t>
            </a:r>
            <a:r>
              <a:rPr lang="en-US" sz="2800" i="1" u="sng" dirty="0"/>
              <a:t>uncertainty</a:t>
            </a:r>
            <a:r>
              <a:rPr lang="en-US" sz="2800" i="1" dirty="0"/>
              <a:t> about prediction.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0EA25A-F64B-4CC7-A5FF-9A5F6F519A52}"/>
              </a:ext>
            </a:extLst>
          </p:cNvPr>
          <p:cNvSpPr txBox="1"/>
          <p:nvPr/>
        </p:nvSpPr>
        <p:spPr>
          <a:xfrm>
            <a:off x="8223069" y="5336177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Click here to see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7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24D-C1C6-46DB-BC1A-1199DC89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018C-A397-4ED2-AE65-7FAF9C3E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563" y="4929352"/>
            <a:ext cx="3461436" cy="10825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Xinchen Yu</a:t>
            </a:r>
          </a:p>
          <a:p>
            <a:pPr marL="0" indent="0" algn="ctr">
              <a:buNone/>
            </a:pPr>
            <a:r>
              <a:rPr lang="en-US" sz="2000" dirty="0" err="1"/>
              <a:t>xinchenyu@arizona.edu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C326E9-8B8C-4D71-7ABD-9E9B9CC53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3" b="16962"/>
          <a:stretch/>
        </p:blipFill>
        <p:spPr bwMode="auto">
          <a:xfrm>
            <a:off x="4337239" y="1676400"/>
            <a:ext cx="3076083" cy="30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88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F058-78E8-4871-811A-7366EFA5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Election Forecasting: Exploratory Analysis</a:t>
            </a:r>
          </a:p>
        </p:txBody>
      </p:sp>
      <p:sp>
        <p:nvSpPr>
          <p:cNvPr id="4" name="Content Placeholder 2 1">
            <a:extLst>
              <a:ext uri="{FF2B5EF4-FFF2-40B4-BE49-F238E27FC236}">
                <a16:creationId xmlns:a16="http://schemas.microsoft.com/office/drawing/2014/main" id="{353B9E55-F87E-4353-8604-832E90491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8146"/>
            <a:ext cx="12192000" cy="10608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/>
              <a:t>Model also allows “what if” (e.g. counterfactual) analysis…</a:t>
            </a:r>
          </a:p>
        </p:txBody>
      </p:sp>
      <p:sp>
        <p:nvSpPr>
          <p:cNvPr id="5" name="Content Placeholder 2 1">
            <a:extLst>
              <a:ext uri="{FF2B5EF4-FFF2-40B4-BE49-F238E27FC236}">
                <a16:creationId xmlns:a16="http://schemas.microsoft.com/office/drawing/2014/main" id="{F89D701B-F910-4DC5-BAF1-4B388CDA1096}"/>
              </a:ext>
            </a:extLst>
          </p:cNvPr>
          <p:cNvSpPr txBox="1">
            <a:spLocks/>
          </p:cNvSpPr>
          <p:nvPr/>
        </p:nvSpPr>
        <p:spPr>
          <a:xfrm>
            <a:off x="0" y="6216980"/>
            <a:ext cx="12192000" cy="106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…this is a feature of model interpretability.</a:t>
            </a:r>
          </a:p>
        </p:txBody>
      </p:sp>
      <p:pic>
        <p:nvPicPr>
          <p:cNvPr id="7" name="Picture 6" descr="Timeli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DC779C1-E115-45EF-AF33-8CE60B8A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126" y="1390830"/>
            <a:ext cx="5281748" cy="4826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3084E4-44B1-2247-BCC6-0AD0ED4AD96C}"/>
                  </a:ext>
                </a:extLst>
              </p14:cNvPr>
              <p14:cNvContentPartPr/>
              <p14:nvPr/>
            </p14:nvContentPartPr>
            <p14:xfrm>
              <a:off x="7355227" y="2406291"/>
              <a:ext cx="1705320" cy="200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3084E4-44B1-2247-BCC6-0AD0ED4AD9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37223" y="2388288"/>
                <a:ext cx="1740968" cy="20368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298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BF98-ED26-43C4-B0EA-127C65E5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Data Science &amp; Statistics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E33DB2-CA60-4E08-A493-8E67C32CB07A}"/>
              </a:ext>
            </a:extLst>
          </p:cNvPr>
          <p:cNvGrpSpPr/>
          <p:nvPr/>
        </p:nvGrpSpPr>
        <p:grpSpPr>
          <a:xfrm>
            <a:off x="274419" y="941814"/>
            <a:ext cx="5577741" cy="1749628"/>
            <a:chOff x="593734" y="1034541"/>
            <a:chExt cx="6743237" cy="211522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BFE46D-8D35-4BCB-A4CF-9AA98CAF174E}"/>
                </a:ext>
              </a:extLst>
            </p:cNvPr>
            <p:cNvSpPr/>
            <p:nvPr/>
          </p:nvSpPr>
          <p:spPr>
            <a:xfrm>
              <a:off x="593734" y="1034541"/>
              <a:ext cx="6743237" cy="2115221"/>
            </a:xfrm>
            <a:custGeom>
              <a:avLst/>
              <a:gdLst>
                <a:gd name="connsiteX0" fmla="*/ 0 w 7575504"/>
                <a:gd name="connsiteY0" fmla="*/ 0 h 2376287"/>
                <a:gd name="connsiteX1" fmla="*/ 7575504 w 7575504"/>
                <a:gd name="connsiteY1" fmla="*/ 0 h 2376287"/>
                <a:gd name="connsiteX2" fmla="*/ 7575504 w 7575504"/>
                <a:gd name="connsiteY2" fmla="*/ 1980517 h 2376287"/>
                <a:gd name="connsiteX3" fmla="*/ 7511145 w 7575504"/>
                <a:gd name="connsiteY3" fmla="*/ 2006683 h 2376287"/>
                <a:gd name="connsiteX4" fmla="*/ 6701150 w 7575504"/>
                <a:gd name="connsiteY4" fmla="*/ 2356082 h 2376287"/>
                <a:gd name="connsiteX5" fmla="*/ 5986984 w 7575504"/>
                <a:gd name="connsiteY5" fmla="*/ 2082429 h 2376287"/>
                <a:gd name="connsiteX6" fmla="*/ 5226096 w 7575504"/>
                <a:gd name="connsiteY6" fmla="*/ 2362756 h 2376287"/>
                <a:gd name="connsiteX7" fmla="*/ 4478558 w 7575504"/>
                <a:gd name="connsiteY7" fmla="*/ 2189221 h 2376287"/>
                <a:gd name="connsiteX8" fmla="*/ 3797763 w 7575504"/>
                <a:gd name="connsiteY8" fmla="*/ 2309361 h 2376287"/>
                <a:gd name="connsiteX9" fmla="*/ 3036876 w 7575504"/>
                <a:gd name="connsiteY9" fmla="*/ 1875521 h 2376287"/>
                <a:gd name="connsiteX10" fmla="*/ 2289337 w 7575504"/>
                <a:gd name="connsiteY10" fmla="*/ 2235942 h 2376287"/>
                <a:gd name="connsiteX11" fmla="*/ 1848823 w 7575504"/>
                <a:gd name="connsiteY11" fmla="*/ 2055732 h 2376287"/>
                <a:gd name="connsiteX12" fmla="*/ 1107959 w 7575504"/>
                <a:gd name="connsiteY12" fmla="*/ 2376105 h 2376287"/>
                <a:gd name="connsiteX13" fmla="*/ 193559 w 7575504"/>
                <a:gd name="connsiteY13" fmla="*/ 2109127 h 2376287"/>
                <a:gd name="connsiteX14" fmla="*/ 74117 w 7575504"/>
                <a:gd name="connsiteY14" fmla="*/ 2133746 h 2376287"/>
                <a:gd name="connsiteX15" fmla="*/ 0 w 7575504"/>
                <a:gd name="connsiteY15" fmla="*/ 2150358 h 237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575504" h="2376287">
                  <a:moveTo>
                    <a:pt x="0" y="0"/>
                  </a:moveTo>
                  <a:lnTo>
                    <a:pt x="7575504" y="0"/>
                  </a:lnTo>
                  <a:lnTo>
                    <a:pt x="7575504" y="1980517"/>
                  </a:lnTo>
                  <a:lnTo>
                    <a:pt x="7511145" y="2006683"/>
                  </a:lnTo>
                  <a:cubicBezTo>
                    <a:pt x="7248316" y="2121520"/>
                    <a:pt x="6893041" y="2346348"/>
                    <a:pt x="6701150" y="2356082"/>
                  </a:cubicBezTo>
                  <a:cubicBezTo>
                    <a:pt x="6394125" y="2371656"/>
                    <a:pt x="6232826" y="2081317"/>
                    <a:pt x="5986984" y="2082429"/>
                  </a:cubicBezTo>
                  <a:cubicBezTo>
                    <a:pt x="5741142" y="2083541"/>
                    <a:pt x="5477500" y="2344957"/>
                    <a:pt x="5226096" y="2362756"/>
                  </a:cubicBezTo>
                  <a:cubicBezTo>
                    <a:pt x="4974692" y="2380555"/>
                    <a:pt x="4716614" y="2198120"/>
                    <a:pt x="4478558" y="2189221"/>
                  </a:cubicBezTo>
                  <a:cubicBezTo>
                    <a:pt x="4240503" y="2180322"/>
                    <a:pt x="4038043" y="2361644"/>
                    <a:pt x="3797763" y="2309361"/>
                  </a:cubicBezTo>
                  <a:cubicBezTo>
                    <a:pt x="3557483" y="2257078"/>
                    <a:pt x="3288280" y="1887757"/>
                    <a:pt x="3036876" y="1875521"/>
                  </a:cubicBezTo>
                  <a:cubicBezTo>
                    <a:pt x="2785472" y="1863284"/>
                    <a:pt x="2487346" y="2205907"/>
                    <a:pt x="2289337" y="2235942"/>
                  </a:cubicBezTo>
                  <a:cubicBezTo>
                    <a:pt x="2091328" y="2265977"/>
                    <a:pt x="2045719" y="2032371"/>
                    <a:pt x="1848823" y="2055732"/>
                  </a:cubicBezTo>
                  <a:cubicBezTo>
                    <a:pt x="1651927" y="2079092"/>
                    <a:pt x="1383836" y="2367206"/>
                    <a:pt x="1107959" y="2376105"/>
                  </a:cubicBezTo>
                  <a:cubicBezTo>
                    <a:pt x="832082" y="2385004"/>
                    <a:pt x="396017" y="2065743"/>
                    <a:pt x="193559" y="2109127"/>
                  </a:cubicBezTo>
                  <a:cubicBezTo>
                    <a:pt x="168252" y="2114550"/>
                    <a:pt x="126137" y="2122858"/>
                    <a:pt x="74117" y="2133746"/>
                  </a:cubicBezTo>
                  <a:lnTo>
                    <a:pt x="0" y="215035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101600" dist="63500" dir="2700000" algn="tl" rotWithShape="0">
                <a:prstClr val="black">
                  <a:alpha val="7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686BDA-9195-4DDB-9E06-C9C7FC57B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942" y="1193799"/>
              <a:ext cx="5963393" cy="1426029"/>
            </a:xfrm>
            <a:prstGeom prst="rect">
              <a:avLst/>
            </a:prstGeom>
          </p:spPr>
        </p:pic>
      </p:grpSp>
      <p:sp>
        <p:nvSpPr>
          <p:cNvPr id="19" name="Content Placeholder 2 1">
            <a:extLst>
              <a:ext uri="{FF2B5EF4-FFF2-40B4-BE49-F238E27FC236}">
                <a16:creationId xmlns:a16="http://schemas.microsoft.com/office/drawing/2014/main" id="{02D0503B-CF78-48FB-9DF2-27C2C327E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27817"/>
            <a:ext cx="12192000" cy="17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In 2011 U. of V. Prof. Robert Novak started the “Reproducibility Project”</a:t>
            </a:r>
          </a:p>
          <a:p>
            <a:pPr lvl="1"/>
            <a:r>
              <a:rPr lang="en-US" sz="2400" dirty="0"/>
              <a:t>Crowdsourced project to reproduce statistical findings of 1,000 Psychology papers</a:t>
            </a:r>
          </a:p>
          <a:p>
            <a:pPr lvl="1"/>
            <a:r>
              <a:rPr lang="en-US" sz="2400" dirty="0"/>
              <a:t>Almost two-thirds (64%) findings are not reproducible</a:t>
            </a:r>
          </a:p>
          <a:p>
            <a:pPr lvl="1"/>
            <a:r>
              <a:rPr lang="en-US" sz="2400" dirty="0"/>
              <a:t>Initially in psychology, but also shown in physics, chemistry, biology, medicine, …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C0633387-9CBC-426C-98B5-0347DC2017F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2269" y="766916"/>
            <a:ext cx="3613150" cy="3852863"/>
            <a:chOff x="5307" y="404"/>
            <a:chExt cx="2276" cy="2427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1C95ACFF-F763-4C95-B4DE-791EF1C25B3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307" y="404"/>
              <a:ext cx="2276" cy="2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B962D14F-6546-4DC4-87E2-C32D954F0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" y="404"/>
              <a:ext cx="2279" cy="2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F178C3-5627-49AF-900B-A23FF804411A}"/>
              </a:ext>
            </a:extLst>
          </p:cNvPr>
          <p:cNvGrpSpPr/>
          <p:nvPr/>
        </p:nvGrpSpPr>
        <p:grpSpPr>
          <a:xfrm>
            <a:off x="4140975" y="1710973"/>
            <a:ext cx="4402861" cy="1311348"/>
            <a:chOff x="3063289" y="3101429"/>
            <a:chExt cx="4402861" cy="131134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0452071-459B-4985-860F-A7427CF83D15}"/>
                </a:ext>
              </a:extLst>
            </p:cNvPr>
            <p:cNvSpPr/>
            <p:nvPr/>
          </p:nvSpPr>
          <p:spPr>
            <a:xfrm>
              <a:off x="3063289" y="3101429"/>
              <a:ext cx="4180523" cy="1311348"/>
            </a:xfrm>
            <a:custGeom>
              <a:avLst/>
              <a:gdLst>
                <a:gd name="connsiteX0" fmla="*/ 0 w 7575504"/>
                <a:gd name="connsiteY0" fmla="*/ 0 h 2376287"/>
                <a:gd name="connsiteX1" fmla="*/ 7575504 w 7575504"/>
                <a:gd name="connsiteY1" fmla="*/ 0 h 2376287"/>
                <a:gd name="connsiteX2" fmla="*/ 7575504 w 7575504"/>
                <a:gd name="connsiteY2" fmla="*/ 1980517 h 2376287"/>
                <a:gd name="connsiteX3" fmla="*/ 7511145 w 7575504"/>
                <a:gd name="connsiteY3" fmla="*/ 2006683 h 2376287"/>
                <a:gd name="connsiteX4" fmla="*/ 6701150 w 7575504"/>
                <a:gd name="connsiteY4" fmla="*/ 2356082 h 2376287"/>
                <a:gd name="connsiteX5" fmla="*/ 5986984 w 7575504"/>
                <a:gd name="connsiteY5" fmla="*/ 2082429 h 2376287"/>
                <a:gd name="connsiteX6" fmla="*/ 5226096 w 7575504"/>
                <a:gd name="connsiteY6" fmla="*/ 2362756 h 2376287"/>
                <a:gd name="connsiteX7" fmla="*/ 4478558 w 7575504"/>
                <a:gd name="connsiteY7" fmla="*/ 2189221 h 2376287"/>
                <a:gd name="connsiteX8" fmla="*/ 3797763 w 7575504"/>
                <a:gd name="connsiteY8" fmla="*/ 2309361 h 2376287"/>
                <a:gd name="connsiteX9" fmla="*/ 3036876 w 7575504"/>
                <a:gd name="connsiteY9" fmla="*/ 1875521 h 2376287"/>
                <a:gd name="connsiteX10" fmla="*/ 2289337 w 7575504"/>
                <a:gd name="connsiteY10" fmla="*/ 2235942 h 2376287"/>
                <a:gd name="connsiteX11" fmla="*/ 1848823 w 7575504"/>
                <a:gd name="connsiteY11" fmla="*/ 2055732 h 2376287"/>
                <a:gd name="connsiteX12" fmla="*/ 1107959 w 7575504"/>
                <a:gd name="connsiteY12" fmla="*/ 2376105 h 2376287"/>
                <a:gd name="connsiteX13" fmla="*/ 193559 w 7575504"/>
                <a:gd name="connsiteY13" fmla="*/ 2109127 h 2376287"/>
                <a:gd name="connsiteX14" fmla="*/ 74117 w 7575504"/>
                <a:gd name="connsiteY14" fmla="*/ 2133746 h 2376287"/>
                <a:gd name="connsiteX15" fmla="*/ 0 w 7575504"/>
                <a:gd name="connsiteY15" fmla="*/ 2150358 h 237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575504" h="2376287">
                  <a:moveTo>
                    <a:pt x="0" y="0"/>
                  </a:moveTo>
                  <a:lnTo>
                    <a:pt x="7575504" y="0"/>
                  </a:lnTo>
                  <a:lnTo>
                    <a:pt x="7575504" y="1980517"/>
                  </a:lnTo>
                  <a:lnTo>
                    <a:pt x="7511145" y="2006683"/>
                  </a:lnTo>
                  <a:cubicBezTo>
                    <a:pt x="7248316" y="2121520"/>
                    <a:pt x="6893041" y="2346348"/>
                    <a:pt x="6701150" y="2356082"/>
                  </a:cubicBezTo>
                  <a:cubicBezTo>
                    <a:pt x="6394125" y="2371656"/>
                    <a:pt x="6232826" y="2081317"/>
                    <a:pt x="5986984" y="2082429"/>
                  </a:cubicBezTo>
                  <a:cubicBezTo>
                    <a:pt x="5741142" y="2083541"/>
                    <a:pt x="5477500" y="2344957"/>
                    <a:pt x="5226096" y="2362756"/>
                  </a:cubicBezTo>
                  <a:cubicBezTo>
                    <a:pt x="4974692" y="2380555"/>
                    <a:pt x="4716614" y="2198120"/>
                    <a:pt x="4478558" y="2189221"/>
                  </a:cubicBezTo>
                  <a:cubicBezTo>
                    <a:pt x="4240503" y="2180322"/>
                    <a:pt x="4038043" y="2361644"/>
                    <a:pt x="3797763" y="2309361"/>
                  </a:cubicBezTo>
                  <a:cubicBezTo>
                    <a:pt x="3557483" y="2257078"/>
                    <a:pt x="3288280" y="1887757"/>
                    <a:pt x="3036876" y="1875521"/>
                  </a:cubicBezTo>
                  <a:cubicBezTo>
                    <a:pt x="2785472" y="1863284"/>
                    <a:pt x="2487346" y="2205907"/>
                    <a:pt x="2289337" y="2235942"/>
                  </a:cubicBezTo>
                  <a:cubicBezTo>
                    <a:pt x="2091328" y="2265977"/>
                    <a:pt x="2045719" y="2032371"/>
                    <a:pt x="1848823" y="2055732"/>
                  </a:cubicBezTo>
                  <a:cubicBezTo>
                    <a:pt x="1651927" y="2079092"/>
                    <a:pt x="1383836" y="2367206"/>
                    <a:pt x="1107959" y="2376105"/>
                  </a:cubicBezTo>
                  <a:cubicBezTo>
                    <a:pt x="832082" y="2385004"/>
                    <a:pt x="396017" y="2065743"/>
                    <a:pt x="193559" y="2109127"/>
                  </a:cubicBezTo>
                  <a:cubicBezTo>
                    <a:pt x="168252" y="2114550"/>
                    <a:pt x="126137" y="2122858"/>
                    <a:pt x="74117" y="2133746"/>
                  </a:cubicBezTo>
                  <a:lnTo>
                    <a:pt x="0" y="215035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101600" dist="63500" dir="2700000" algn="tl" rotWithShape="0">
                <a:prstClr val="black">
                  <a:alpha val="7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oup 8">
              <a:extLst>
                <a:ext uri="{FF2B5EF4-FFF2-40B4-BE49-F238E27FC236}">
                  <a16:creationId xmlns:a16="http://schemas.microsoft.com/office/drawing/2014/main" id="{7234D62D-76C6-4BA3-BDA7-FE351C0B13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58310" y="3211316"/>
              <a:ext cx="4307840" cy="655244"/>
              <a:chOff x="681" y="1679"/>
              <a:chExt cx="6318" cy="961"/>
            </a:xfrm>
          </p:grpSpPr>
          <p:sp>
            <p:nvSpPr>
              <p:cNvPr id="27" name="AutoShape 7">
                <a:extLst>
                  <a:ext uri="{FF2B5EF4-FFF2-40B4-BE49-F238E27FC236}">
                    <a16:creationId xmlns:a16="http://schemas.microsoft.com/office/drawing/2014/main" id="{4B772891-D7AA-464B-A4EC-66FAB062DB7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81" y="1680"/>
                <a:ext cx="6318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033" name="Picture 9">
                <a:extLst>
                  <a:ext uri="{FF2B5EF4-FFF2-40B4-BE49-F238E27FC236}">
                    <a16:creationId xmlns:a16="http://schemas.microsoft.com/office/drawing/2014/main" id="{43B4045E-4659-4927-B304-69D559101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" y="1679"/>
                <a:ext cx="5828" cy="8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2C3F84-7233-4E18-A0E4-4474F3F4D35F}"/>
              </a:ext>
            </a:extLst>
          </p:cNvPr>
          <p:cNvGrpSpPr/>
          <p:nvPr/>
        </p:nvGrpSpPr>
        <p:grpSpPr>
          <a:xfrm>
            <a:off x="466771" y="2777636"/>
            <a:ext cx="4689566" cy="1471025"/>
            <a:chOff x="697237" y="4664721"/>
            <a:chExt cx="4689566" cy="147102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B9E9D3-76FD-4BD6-B9D4-61E285857B14}"/>
                </a:ext>
              </a:extLst>
            </p:cNvPr>
            <p:cNvSpPr/>
            <p:nvPr/>
          </p:nvSpPr>
          <p:spPr>
            <a:xfrm>
              <a:off x="697237" y="4664721"/>
              <a:ext cx="4689566" cy="1471025"/>
            </a:xfrm>
            <a:custGeom>
              <a:avLst/>
              <a:gdLst>
                <a:gd name="connsiteX0" fmla="*/ 0 w 7575504"/>
                <a:gd name="connsiteY0" fmla="*/ 0 h 2376287"/>
                <a:gd name="connsiteX1" fmla="*/ 7575504 w 7575504"/>
                <a:gd name="connsiteY1" fmla="*/ 0 h 2376287"/>
                <a:gd name="connsiteX2" fmla="*/ 7575504 w 7575504"/>
                <a:gd name="connsiteY2" fmla="*/ 1980517 h 2376287"/>
                <a:gd name="connsiteX3" fmla="*/ 7511145 w 7575504"/>
                <a:gd name="connsiteY3" fmla="*/ 2006683 h 2376287"/>
                <a:gd name="connsiteX4" fmla="*/ 6701150 w 7575504"/>
                <a:gd name="connsiteY4" fmla="*/ 2356082 h 2376287"/>
                <a:gd name="connsiteX5" fmla="*/ 5986984 w 7575504"/>
                <a:gd name="connsiteY5" fmla="*/ 2082429 h 2376287"/>
                <a:gd name="connsiteX6" fmla="*/ 5226096 w 7575504"/>
                <a:gd name="connsiteY6" fmla="*/ 2362756 h 2376287"/>
                <a:gd name="connsiteX7" fmla="*/ 4478558 w 7575504"/>
                <a:gd name="connsiteY7" fmla="*/ 2189221 h 2376287"/>
                <a:gd name="connsiteX8" fmla="*/ 3797763 w 7575504"/>
                <a:gd name="connsiteY8" fmla="*/ 2309361 h 2376287"/>
                <a:gd name="connsiteX9" fmla="*/ 3036876 w 7575504"/>
                <a:gd name="connsiteY9" fmla="*/ 1875521 h 2376287"/>
                <a:gd name="connsiteX10" fmla="*/ 2289337 w 7575504"/>
                <a:gd name="connsiteY10" fmla="*/ 2235942 h 2376287"/>
                <a:gd name="connsiteX11" fmla="*/ 1848823 w 7575504"/>
                <a:gd name="connsiteY11" fmla="*/ 2055732 h 2376287"/>
                <a:gd name="connsiteX12" fmla="*/ 1107959 w 7575504"/>
                <a:gd name="connsiteY12" fmla="*/ 2376105 h 2376287"/>
                <a:gd name="connsiteX13" fmla="*/ 193559 w 7575504"/>
                <a:gd name="connsiteY13" fmla="*/ 2109127 h 2376287"/>
                <a:gd name="connsiteX14" fmla="*/ 74117 w 7575504"/>
                <a:gd name="connsiteY14" fmla="*/ 2133746 h 2376287"/>
                <a:gd name="connsiteX15" fmla="*/ 0 w 7575504"/>
                <a:gd name="connsiteY15" fmla="*/ 2150358 h 237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575504" h="2376287">
                  <a:moveTo>
                    <a:pt x="0" y="0"/>
                  </a:moveTo>
                  <a:lnTo>
                    <a:pt x="7575504" y="0"/>
                  </a:lnTo>
                  <a:lnTo>
                    <a:pt x="7575504" y="1980517"/>
                  </a:lnTo>
                  <a:lnTo>
                    <a:pt x="7511145" y="2006683"/>
                  </a:lnTo>
                  <a:cubicBezTo>
                    <a:pt x="7248316" y="2121520"/>
                    <a:pt x="6893041" y="2346348"/>
                    <a:pt x="6701150" y="2356082"/>
                  </a:cubicBezTo>
                  <a:cubicBezTo>
                    <a:pt x="6394125" y="2371656"/>
                    <a:pt x="6232826" y="2081317"/>
                    <a:pt x="5986984" y="2082429"/>
                  </a:cubicBezTo>
                  <a:cubicBezTo>
                    <a:pt x="5741142" y="2083541"/>
                    <a:pt x="5477500" y="2344957"/>
                    <a:pt x="5226096" y="2362756"/>
                  </a:cubicBezTo>
                  <a:cubicBezTo>
                    <a:pt x="4974692" y="2380555"/>
                    <a:pt x="4716614" y="2198120"/>
                    <a:pt x="4478558" y="2189221"/>
                  </a:cubicBezTo>
                  <a:cubicBezTo>
                    <a:pt x="4240503" y="2180322"/>
                    <a:pt x="4038043" y="2361644"/>
                    <a:pt x="3797763" y="2309361"/>
                  </a:cubicBezTo>
                  <a:cubicBezTo>
                    <a:pt x="3557483" y="2257078"/>
                    <a:pt x="3288280" y="1887757"/>
                    <a:pt x="3036876" y="1875521"/>
                  </a:cubicBezTo>
                  <a:cubicBezTo>
                    <a:pt x="2785472" y="1863284"/>
                    <a:pt x="2487346" y="2205907"/>
                    <a:pt x="2289337" y="2235942"/>
                  </a:cubicBezTo>
                  <a:cubicBezTo>
                    <a:pt x="2091328" y="2265977"/>
                    <a:pt x="2045719" y="2032371"/>
                    <a:pt x="1848823" y="2055732"/>
                  </a:cubicBezTo>
                  <a:cubicBezTo>
                    <a:pt x="1651927" y="2079092"/>
                    <a:pt x="1383836" y="2367206"/>
                    <a:pt x="1107959" y="2376105"/>
                  </a:cubicBezTo>
                  <a:cubicBezTo>
                    <a:pt x="832082" y="2385004"/>
                    <a:pt x="396017" y="2065743"/>
                    <a:pt x="193559" y="2109127"/>
                  </a:cubicBezTo>
                  <a:cubicBezTo>
                    <a:pt x="168252" y="2114550"/>
                    <a:pt x="126137" y="2122858"/>
                    <a:pt x="74117" y="2133746"/>
                  </a:cubicBezTo>
                  <a:lnTo>
                    <a:pt x="0" y="215035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101600" dist="63500" dir="2700000" algn="tl" rotWithShape="0">
                <a:prstClr val="black">
                  <a:alpha val="7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6" name="Group 12">
              <a:extLst>
                <a:ext uri="{FF2B5EF4-FFF2-40B4-BE49-F238E27FC236}">
                  <a16:creationId xmlns:a16="http://schemas.microsoft.com/office/drawing/2014/main" id="{2233749E-F98A-44FE-ADD9-B24200AB7A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4372" y="4827533"/>
              <a:ext cx="4335295" cy="800127"/>
              <a:chOff x="1288" y="1689"/>
              <a:chExt cx="5104" cy="942"/>
            </a:xfrm>
          </p:grpSpPr>
          <p:sp>
            <p:nvSpPr>
              <p:cNvPr id="47" name="AutoShape 11">
                <a:extLst>
                  <a:ext uri="{FF2B5EF4-FFF2-40B4-BE49-F238E27FC236}">
                    <a16:creationId xmlns:a16="http://schemas.microsoft.com/office/drawing/2014/main" id="{78786815-F813-41E6-A6EB-D531A5C391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288" y="1689"/>
                <a:ext cx="5104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037" name="Picture 13">
                <a:extLst>
                  <a:ext uri="{FF2B5EF4-FFF2-40B4-BE49-F238E27FC236}">
                    <a16:creationId xmlns:a16="http://schemas.microsoft.com/office/drawing/2014/main" id="{D2C1D9F1-7C55-4A74-9350-5EADCB30C8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8" y="1689"/>
                <a:ext cx="5110" cy="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36F465-7176-40F4-937B-E74AD73F8E72}"/>
              </a:ext>
            </a:extLst>
          </p:cNvPr>
          <p:cNvGrpSpPr/>
          <p:nvPr/>
        </p:nvGrpSpPr>
        <p:grpSpPr>
          <a:xfrm>
            <a:off x="4821094" y="3192918"/>
            <a:ext cx="4689566" cy="1471025"/>
            <a:chOff x="394112" y="2856671"/>
            <a:chExt cx="4689566" cy="147102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B31A76-6B20-4D70-9FC6-22CE99F780C1}"/>
                </a:ext>
              </a:extLst>
            </p:cNvPr>
            <p:cNvSpPr/>
            <p:nvPr/>
          </p:nvSpPr>
          <p:spPr>
            <a:xfrm>
              <a:off x="394112" y="2856671"/>
              <a:ext cx="4689566" cy="1471025"/>
            </a:xfrm>
            <a:custGeom>
              <a:avLst/>
              <a:gdLst>
                <a:gd name="connsiteX0" fmla="*/ 0 w 7575504"/>
                <a:gd name="connsiteY0" fmla="*/ 0 h 2376287"/>
                <a:gd name="connsiteX1" fmla="*/ 7575504 w 7575504"/>
                <a:gd name="connsiteY1" fmla="*/ 0 h 2376287"/>
                <a:gd name="connsiteX2" fmla="*/ 7575504 w 7575504"/>
                <a:gd name="connsiteY2" fmla="*/ 1980517 h 2376287"/>
                <a:gd name="connsiteX3" fmla="*/ 7511145 w 7575504"/>
                <a:gd name="connsiteY3" fmla="*/ 2006683 h 2376287"/>
                <a:gd name="connsiteX4" fmla="*/ 6701150 w 7575504"/>
                <a:gd name="connsiteY4" fmla="*/ 2356082 h 2376287"/>
                <a:gd name="connsiteX5" fmla="*/ 5986984 w 7575504"/>
                <a:gd name="connsiteY5" fmla="*/ 2082429 h 2376287"/>
                <a:gd name="connsiteX6" fmla="*/ 5226096 w 7575504"/>
                <a:gd name="connsiteY6" fmla="*/ 2362756 h 2376287"/>
                <a:gd name="connsiteX7" fmla="*/ 4478558 w 7575504"/>
                <a:gd name="connsiteY7" fmla="*/ 2189221 h 2376287"/>
                <a:gd name="connsiteX8" fmla="*/ 3797763 w 7575504"/>
                <a:gd name="connsiteY8" fmla="*/ 2309361 h 2376287"/>
                <a:gd name="connsiteX9" fmla="*/ 3036876 w 7575504"/>
                <a:gd name="connsiteY9" fmla="*/ 1875521 h 2376287"/>
                <a:gd name="connsiteX10" fmla="*/ 2289337 w 7575504"/>
                <a:gd name="connsiteY10" fmla="*/ 2235942 h 2376287"/>
                <a:gd name="connsiteX11" fmla="*/ 1848823 w 7575504"/>
                <a:gd name="connsiteY11" fmla="*/ 2055732 h 2376287"/>
                <a:gd name="connsiteX12" fmla="*/ 1107959 w 7575504"/>
                <a:gd name="connsiteY12" fmla="*/ 2376105 h 2376287"/>
                <a:gd name="connsiteX13" fmla="*/ 193559 w 7575504"/>
                <a:gd name="connsiteY13" fmla="*/ 2109127 h 2376287"/>
                <a:gd name="connsiteX14" fmla="*/ 74117 w 7575504"/>
                <a:gd name="connsiteY14" fmla="*/ 2133746 h 2376287"/>
                <a:gd name="connsiteX15" fmla="*/ 0 w 7575504"/>
                <a:gd name="connsiteY15" fmla="*/ 2150358 h 237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575504" h="2376287">
                  <a:moveTo>
                    <a:pt x="0" y="0"/>
                  </a:moveTo>
                  <a:lnTo>
                    <a:pt x="7575504" y="0"/>
                  </a:lnTo>
                  <a:lnTo>
                    <a:pt x="7575504" y="1980517"/>
                  </a:lnTo>
                  <a:lnTo>
                    <a:pt x="7511145" y="2006683"/>
                  </a:lnTo>
                  <a:cubicBezTo>
                    <a:pt x="7248316" y="2121520"/>
                    <a:pt x="6893041" y="2346348"/>
                    <a:pt x="6701150" y="2356082"/>
                  </a:cubicBezTo>
                  <a:cubicBezTo>
                    <a:pt x="6394125" y="2371656"/>
                    <a:pt x="6232826" y="2081317"/>
                    <a:pt x="5986984" y="2082429"/>
                  </a:cubicBezTo>
                  <a:cubicBezTo>
                    <a:pt x="5741142" y="2083541"/>
                    <a:pt x="5477500" y="2344957"/>
                    <a:pt x="5226096" y="2362756"/>
                  </a:cubicBezTo>
                  <a:cubicBezTo>
                    <a:pt x="4974692" y="2380555"/>
                    <a:pt x="4716614" y="2198120"/>
                    <a:pt x="4478558" y="2189221"/>
                  </a:cubicBezTo>
                  <a:cubicBezTo>
                    <a:pt x="4240503" y="2180322"/>
                    <a:pt x="4038043" y="2361644"/>
                    <a:pt x="3797763" y="2309361"/>
                  </a:cubicBezTo>
                  <a:cubicBezTo>
                    <a:pt x="3557483" y="2257078"/>
                    <a:pt x="3288280" y="1887757"/>
                    <a:pt x="3036876" y="1875521"/>
                  </a:cubicBezTo>
                  <a:cubicBezTo>
                    <a:pt x="2785472" y="1863284"/>
                    <a:pt x="2487346" y="2205907"/>
                    <a:pt x="2289337" y="2235942"/>
                  </a:cubicBezTo>
                  <a:cubicBezTo>
                    <a:pt x="2091328" y="2265977"/>
                    <a:pt x="2045719" y="2032371"/>
                    <a:pt x="1848823" y="2055732"/>
                  </a:cubicBezTo>
                  <a:cubicBezTo>
                    <a:pt x="1651927" y="2079092"/>
                    <a:pt x="1383836" y="2367206"/>
                    <a:pt x="1107959" y="2376105"/>
                  </a:cubicBezTo>
                  <a:cubicBezTo>
                    <a:pt x="832082" y="2385004"/>
                    <a:pt x="396017" y="2065743"/>
                    <a:pt x="193559" y="2109127"/>
                  </a:cubicBezTo>
                  <a:cubicBezTo>
                    <a:pt x="168252" y="2114550"/>
                    <a:pt x="126137" y="2122858"/>
                    <a:pt x="74117" y="2133746"/>
                  </a:cubicBezTo>
                  <a:lnTo>
                    <a:pt x="0" y="215035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101600" dist="63500" dir="2700000" algn="tl" rotWithShape="0">
                <a:prstClr val="black">
                  <a:alpha val="7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0" name="Picture 29" descr="A sign on a wall&#10;&#10;Description automatically generated with low confidence">
              <a:extLst>
                <a:ext uri="{FF2B5EF4-FFF2-40B4-BE49-F238E27FC236}">
                  <a16:creationId xmlns:a16="http://schemas.microsoft.com/office/drawing/2014/main" id="{A6F09839-6B1F-4A77-B015-B6226DBB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756" y="2873929"/>
              <a:ext cx="3303044" cy="9291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EA62BEB-3A88-4A4B-8486-F545766E3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980" y="3713953"/>
              <a:ext cx="4180523" cy="25435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E92C70-9E07-4CBC-8BDD-C4877C7E814C}"/>
              </a:ext>
            </a:extLst>
          </p:cNvPr>
          <p:cNvGrpSpPr/>
          <p:nvPr/>
        </p:nvGrpSpPr>
        <p:grpSpPr>
          <a:xfrm>
            <a:off x="1162594" y="4453058"/>
            <a:ext cx="4689566" cy="1471025"/>
            <a:chOff x="4799942" y="3392843"/>
            <a:chExt cx="4689566" cy="147102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B0114F6-4C3E-4169-80E8-D3EB72722258}"/>
                </a:ext>
              </a:extLst>
            </p:cNvPr>
            <p:cNvSpPr/>
            <p:nvPr/>
          </p:nvSpPr>
          <p:spPr>
            <a:xfrm>
              <a:off x="4799942" y="3392843"/>
              <a:ext cx="4689566" cy="1471025"/>
            </a:xfrm>
            <a:custGeom>
              <a:avLst/>
              <a:gdLst>
                <a:gd name="connsiteX0" fmla="*/ 0 w 7575504"/>
                <a:gd name="connsiteY0" fmla="*/ 0 h 2376287"/>
                <a:gd name="connsiteX1" fmla="*/ 7575504 w 7575504"/>
                <a:gd name="connsiteY1" fmla="*/ 0 h 2376287"/>
                <a:gd name="connsiteX2" fmla="*/ 7575504 w 7575504"/>
                <a:gd name="connsiteY2" fmla="*/ 1980517 h 2376287"/>
                <a:gd name="connsiteX3" fmla="*/ 7511145 w 7575504"/>
                <a:gd name="connsiteY3" fmla="*/ 2006683 h 2376287"/>
                <a:gd name="connsiteX4" fmla="*/ 6701150 w 7575504"/>
                <a:gd name="connsiteY4" fmla="*/ 2356082 h 2376287"/>
                <a:gd name="connsiteX5" fmla="*/ 5986984 w 7575504"/>
                <a:gd name="connsiteY5" fmla="*/ 2082429 h 2376287"/>
                <a:gd name="connsiteX6" fmla="*/ 5226096 w 7575504"/>
                <a:gd name="connsiteY6" fmla="*/ 2362756 h 2376287"/>
                <a:gd name="connsiteX7" fmla="*/ 4478558 w 7575504"/>
                <a:gd name="connsiteY7" fmla="*/ 2189221 h 2376287"/>
                <a:gd name="connsiteX8" fmla="*/ 3797763 w 7575504"/>
                <a:gd name="connsiteY8" fmla="*/ 2309361 h 2376287"/>
                <a:gd name="connsiteX9" fmla="*/ 3036876 w 7575504"/>
                <a:gd name="connsiteY9" fmla="*/ 1875521 h 2376287"/>
                <a:gd name="connsiteX10" fmla="*/ 2289337 w 7575504"/>
                <a:gd name="connsiteY10" fmla="*/ 2235942 h 2376287"/>
                <a:gd name="connsiteX11" fmla="*/ 1848823 w 7575504"/>
                <a:gd name="connsiteY11" fmla="*/ 2055732 h 2376287"/>
                <a:gd name="connsiteX12" fmla="*/ 1107959 w 7575504"/>
                <a:gd name="connsiteY12" fmla="*/ 2376105 h 2376287"/>
                <a:gd name="connsiteX13" fmla="*/ 193559 w 7575504"/>
                <a:gd name="connsiteY13" fmla="*/ 2109127 h 2376287"/>
                <a:gd name="connsiteX14" fmla="*/ 74117 w 7575504"/>
                <a:gd name="connsiteY14" fmla="*/ 2133746 h 2376287"/>
                <a:gd name="connsiteX15" fmla="*/ 0 w 7575504"/>
                <a:gd name="connsiteY15" fmla="*/ 2150358 h 237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575504" h="2376287">
                  <a:moveTo>
                    <a:pt x="0" y="0"/>
                  </a:moveTo>
                  <a:lnTo>
                    <a:pt x="7575504" y="0"/>
                  </a:lnTo>
                  <a:lnTo>
                    <a:pt x="7575504" y="1980517"/>
                  </a:lnTo>
                  <a:lnTo>
                    <a:pt x="7511145" y="2006683"/>
                  </a:lnTo>
                  <a:cubicBezTo>
                    <a:pt x="7248316" y="2121520"/>
                    <a:pt x="6893041" y="2346348"/>
                    <a:pt x="6701150" y="2356082"/>
                  </a:cubicBezTo>
                  <a:cubicBezTo>
                    <a:pt x="6394125" y="2371656"/>
                    <a:pt x="6232826" y="2081317"/>
                    <a:pt x="5986984" y="2082429"/>
                  </a:cubicBezTo>
                  <a:cubicBezTo>
                    <a:pt x="5741142" y="2083541"/>
                    <a:pt x="5477500" y="2344957"/>
                    <a:pt x="5226096" y="2362756"/>
                  </a:cubicBezTo>
                  <a:cubicBezTo>
                    <a:pt x="4974692" y="2380555"/>
                    <a:pt x="4716614" y="2198120"/>
                    <a:pt x="4478558" y="2189221"/>
                  </a:cubicBezTo>
                  <a:cubicBezTo>
                    <a:pt x="4240503" y="2180322"/>
                    <a:pt x="4038043" y="2361644"/>
                    <a:pt x="3797763" y="2309361"/>
                  </a:cubicBezTo>
                  <a:cubicBezTo>
                    <a:pt x="3557483" y="2257078"/>
                    <a:pt x="3288280" y="1887757"/>
                    <a:pt x="3036876" y="1875521"/>
                  </a:cubicBezTo>
                  <a:cubicBezTo>
                    <a:pt x="2785472" y="1863284"/>
                    <a:pt x="2487346" y="2205907"/>
                    <a:pt x="2289337" y="2235942"/>
                  </a:cubicBezTo>
                  <a:cubicBezTo>
                    <a:pt x="2091328" y="2265977"/>
                    <a:pt x="2045719" y="2032371"/>
                    <a:pt x="1848823" y="2055732"/>
                  </a:cubicBezTo>
                  <a:cubicBezTo>
                    <a:pt x="1651927" y="2079092"/>
                    <a:pt x="1383836" y="2367206"/>
                    <a:pt x="1107959" y="2376105"/>
                  </a:cubicBezTo>
                  <a:cubicBezTo>
                    <a:pt x="832082" y="2385004"/>
                    <a:pt x="396017" y="2065743"/>
                    <a:pt x="193559" y="2109127"/>
                  </a:cubicBezTo>
                  <a:cubicBezTo>
                    <a:pt x="168252" y="2114550"/>
                    <a:pt x="126137" y="2122858"/>
                    <a:pt x="74117" y="2133746"/>
                  </a:cubicBezTo>
                  <a:lnTo>
                    <a:pt x="0" y="215035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101600" dist="63500" dir="2700000" algn="tl" rotWithShape="0">
                <a:prstClr val="black">
                  <a:alpha val="7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A63CA7-E6C3-43C7-8205-2CCBB32B7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7339" y="3519954"/>
              <a:ext cx="4396808" cy="54305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D1F7136-EB77-4F8A-9A69-2DC6A69D8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21213" y="4261972"/>
              <a:ext cx="1181100" cy="3429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4C26F90-5E21-4A14-866E-23308BB71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87339" y="4273469"/>
              <a:ext cx="2611399" cy="204016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1A2B9E-2885-47AD-92D6-D05900549EDE}"/>
              </a:ext>
            </a:extLst>
          </p:cNvPr>
          <p:cNvGrpSpPr/>
          <p:nvPr/>
        </p:nvGrpSpPr>
        <p:grpSpPr>
          <a:xfrm>
            <a:off x="5815999" y="4698610"/>
            <a:ext cx="4689566" cy="1471025"/>
            <a:chOff x="6286189" y="4996606"/>
            <a:chExt cx="4689566" cy="147102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8DCD8C-0F69-478B-B4B4-33A266C9C0DB}"/>
                </a:ext>
              </a:extLst>
            </p:cNvPr>
            <p:cNvSpPr/>
            <p:nvPr/>
          </p:nvSpPr>
          <p:spPr>
            <a:xfrm>
              <a:off x="6286189" y="4996606"/>
              <a:ext cx="4689566" cy="1471025"/>
            </a:xfrm>
            <a:custGeom>
              <a:avLst/>
              <a:gdLst>
                <a:gd name="connsiteX0" fmla="*/ 0 w 7575504"/>
                <a:gd name="connsiteY0" fmla="*/ 0 h 2376287"/>
                <a:gd name="connsiteX1" fmla="*/ 7575504 w 7575504"/>
                <a:gd name="connsiteY1" fmla="*/ 0 h 2376287"/>
                <a:gd name="connsiteX2" fmla="*/ 7575504 w 7575504"/>
                <a:gd name="connsiteY2" fmla="*/ 1980517 h 2376287"/>
                <a:gd name="connsiteX3" fmla="*/ 7511145 w 7575504"/>
                <a:gd name="connsiteY3" fmla="*/ 2006683 h 2376287"/>
                <a:gd name="connsiteX4" fmla="*/ 6701150 w 7575504"/>
                <a:gd name="connsiteY4" fmla="*/ 2356082 h 2376287"/>
                <a:gd name="connsiteX5" fmla="*/ 5986984 w 7575504"/>
                <a:gd name="connsiteY5" fmla="*/ 2082429 h 2376287"/>
                <a:gd name="connsiteX6" fmla="*/ 5226096 w 7575504"/>
                <a:gd name="connsiteY6" fmla="*/ 2362756 h 2376287"/>
                <a:gd name="connsiteX7" fmla="*/ 4478558 w 7575504"/>
                <a:gd name="connsiteY7" fmla="*/ 2189221 h 2376287"/>
                <a:gd name="connsiteX8" fmla="*/ 3797763 w 7575504"/>
                <a:gd name="connsiteY8" fmla="*/ 2309361 h 2376287"/>
                <a:gd name="connsiteX9" fmla="*/ 3036876 w 7575504"/>
                <a:gd name="connsiteY9" fmla="*/ 1875521 h 2376287"/>
                <a:gd name="connsiteX10" fmla="*/ 2289337 w 7575504"/>
                <a:gd name="connsiteY10" fmla="*/ 2235942 h 2376287"/>
                <a:gd name="connsiteX11" fmla="*/ 1848823 w 7575504"/>
                <a:gd name="connsiteY11" fmla="*/ 2055732 h 2376287"/>
                <a:gd name="connsiteX12" fmla="*/ 1107959 w 7575504"/>
                <a:gd name="connsiteY12" fmla="*/ 2376105 h 2376287"/>
                <a:gd name="connsiteX13" fmla="*/ 193559 w 7575504"/>
                <a:gd name="connsiteY13" fmla="*/ 2109127 h 2376287"/>
                <a:gd name="connsiteX14" fmla="*/ 74117 w 7575504"/>
                <a:gd name="connsiteY14" fmla="*/ 2133746 h 2376287"/>
                <a:gd name="connsiteX15" fmla="*/ 0 w 7575504"/>
                <a:gd name="connsiteY15" fmla="*/ 2150358 h 237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575504" h="2376287">
                  <a:moveTo>
                    <a:pt x="0" y="0"/>
                  </a:moveTo>
                  <a:lnTo>
                    <a:pt x="7575504" y="0"/>
                  </a:lnTo>
                  <a:lnTo>
                    <a:pt x="7575504" y="1980517"/>
                  </a:lnTo>
                  <a:lnTo>
                    <a:pt x="7511145" y="2006683"/>
                  </a:lnTo>
                  <a:cubicBezTo>
                    <a:pt x="7248316" y="2121520"/>
                    <a:pt x="6893041" y="2346348"/>
                    <a:pt x="6701150" y="2356082"/>
                  </a:cubicBezTo>
                  <a:cubicBezTo>
                    <a:pt x="6394125" y="2371656"/>
                    <a:pt x="6232826" y="2081317"/>
                    <a:pt x="5986984" y="2082429"/>
                  </a:cubicBezTo>
                  <a:cubicBezTo>
                    <a:pt x="5741142" y="2083541"/>
                    <a:pt x="5477500" y="2344957"/>
                    <a:pt x="5226096" y="2362756"/>
                  </a:cubicBezTo>
                  <a:cubicBezTo>
                    <a:pt x="4974692" y="2380555"/>
                    <a:pt x="4716614" y="2198120"/>
                    <a:pt x="4478558" y="2189221"/>
                  </a:cubicBezTo>
                  <a:cubicBezTo>
                    <a:pt x="4240503" y="2180322"/>
                    <a:pt x="4038043" y="2361644"/>
                    <a:pt x="3797763" y="2309361"/>
                  </a:cubicBezTo>
                  <a:cubicBezTo>
                    <a:pt x="3557483" y="2257078"/>
                    <a:pt x="3288280" y="1887757"/>
                    <a:pt x="3036876" y="1875521"/>
                  </a:cubicBezTo>
                  <a:cubicBezTo>
                    <a:pt x="2785472" y="1863284"/>
                    <a:pt x="2487346" y="2205907"/>
                    <a:pt x="2289337" y="2235942"/>
                  </a:cubicBezTo>
                  <a:cubicBezTo>
                    <a:pt x="2091328" y="2265977"/>
                    <a:pt x="2045719" y="2032371"/>
                    <a:pt x="1848823" y="2055732"/>
                  </a:cubicBezTo>
                  <a:cubicBezTo>
                    <a:pt x="1651927" y="2079092"/>
                    <a:pt x="1383836" y="2367206"/>
                    <a:pt x="1107959" y="2376105"/>
                  </a:cubicBezTo>
                  <a:cubicBezTo>
                    <a:pt x="832082" y="2385004"/>
                    <a:pt x="396017" y="2065743"/>
                    <a:pt x="193559" y="2109127"/>
                  </a:cubicBezTo>
                  <a:cubicBezTo>
                    <a:pt x="168252" y="2114550"/>
                    <a:pt x="126137" y="2122858"/>
                    <a:pt x="74117" y="2133746"/>
                  </a:cubicBezTo>
                  <a:lnTo>
                    <a:pt x="0" y="215035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101600" dist="63500" dir="2700000" algn="tl" rotWithShape="0">
                <a:prstClr val="black">
                  <a:alpha val="7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0" name="Picture 49" descr="Text&#10;&#10;Description automatically generated">
              <a:extLst>
                <a:ext uri="{FF2B5EF4-FFF2-40B4-BE49-F238E27FC236}">
                  <a16:creationId xmlns:a16="http://schemas.microsoft.com/office/drawing/2014/main" id="{237541C9-6C92-4A50-B03E-C10C65598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69274" y="5092404"/>
              <a:ext cx="4409760" cy="649652"/>
            </a:xfrm>
            <a:prstGeom prst="rect">
              <a:avLst/>
            </a:prstGeom>
          </p:spPr>
        </p:pic>
        <p:pic>
          <p:nvPicPr>
            <p:cNvPr id="53" name="Picture 52" descr="Logo&#10;&#10;Description automatically generated">
              <a:extLst>
                <a:ext uri="{FF2B5EF4-FFF2-40B4-BE49-F238E27FC236}">
                  <a16:creationId xmlns:a16="http://schemas.microsoft.com/office/drawing/2014/main" id="{D3DB9ADE-E198-4F54-96CA-B4B94E9BE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0660" y="5755040"/>
              <a:ext cx="1439091" cy="44279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C0397CC-67B2-4E02-A645-A2BAE18C0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92095" y="5838325"/>
              <a:ext cx="117157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697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70A7-395C-4DDE-9017-993BC53D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Languages for Data Science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A2E127-C9E6-4B60-949F-EFFEED8557DF}"/>
              </a:ext>
            </a:extLst>
          </p:cNvPr>
          <p:cNvGrpSpPr/>
          <p:nvPr/>
        </p:nvGrpSpPr>
        <p:grpSpPr>
          <a:xfrm>
            <a:off x="264426" y="1486129"/>
            <a:ext cx="6116276" cy="2451770"/>
            <a:chOff x="1795004" y="802603"/>
            <a:chExt cx="8356196" cy="3349664"/>
          </a:xfrm>
        </p:grpSpPr>
        <p:pic>
          <p:nvPicPr>
            <p:cNvPr id="5" name="Picture 4" descr="Logo, icon&#10;&#10;Description automatically generated">
              <a:extLst>
                <a:ext uri="{FF2B5EF4-FFF2-40B4-BE49-F238E27FC236}">
                  <a16:creationId xmlns:a16="http://schemas.microsoft.com/office/drawing/2014/main" id="{CA87B5AF-99E4-467B-9585-7EDCD578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004" y="1221654"/>
              <a:ext cx="3240726" cy="2511563"/>
            </a:xfrm>
            <a:prstGeom prst="rect">
              <a:avLst/>
            </a:prstGeom>
          </p:spPr>
        </p:pic>
        <p:pic>
          <p:nvPicPr>
            <p:cNvPr id="6" name="Picture 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6F716D3-8129-48D1-AA54-11F9A184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806" y="802603"/>
              <a:ext cx="2229394" cy="334966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C1630C4-5772-4136-9C68-92CBFB528F13}"/>
                </a:ext>
              </a:extLst>
            </p:cNvPr>
            <p:cNvCxnSpPr>
              <a:cxnSpLocks/>
            </p:cNvCxnSpPr>
            <p:nvPr/>
          </p:nvCxnSpPr>
          <p:spPr>
            <a:xfrm>
              <a:off x="4955524" y="1070890"/>
              <a:ext cx="2813090" cy="2813090"/>
            </a:xfrm>
            <a:prstGeom prst="line">
              <a:avLst/>
            </a:prstGeom>
            <a:ln w="127000">
              <a:solidFill>
                <a:srgbClr val="B9CD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1C5C62-F565-48E6-AFAF-3276121B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3" y="4130766"/>
            <a:ext cx="5388362" cy="50902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Python Packages Covered</a:t>
            </a:r>
          </a:p>
        </p:txBody>
      </p:sp>
      <p:sp>
        <p:nvSpPr>
          <p:cNvPr id="11" name="Content Placeholder 2 1">
            <a:extLst>
              <a:ext uri="{FF2B5EF4-FFF2-40B4-BE49-F238E27FC236}">
                <a16:creationId xmlns:a16="http://schemas.microsoft.com/office/drawing/2014/main" id="{A862CA81-260A-448E-87B4-5064788152EA}"/>
              </a:ext>
            </a:extLst>
          </p:cNvPr>
          <p:cNvSpPr txBox="1">
            <a:spLocks/>
          </p:cNvSpPr>
          <p:nvPr/>
        </p:nvSpPr>
        <p:spPr>
          <a:xfrm>
            <a:off x="0" y="848146"/>
            <a:ext cx="12192000" cy="106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Python and R are both standard for data science these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6F21E3-A1EF-44EF-BBF7-786C2C766E69}"/>
              </a:ext>
            </a:extLst>
          </p:cNvPr>
          <p:cNvSpPr txBox="1"/>
          <p:nvPr/>
        </p:nvSpPr>
        <p:spPr>
          <a:xfrm>
            <a:off x="6736324" y="2265853"/>
            <a:ext cx="2174966" cy="1200329"/>
          </a:xfrm>
          <a:prstGeom prst="rect">
            <a:avLst/>
          </a:prstGeom>
          <a:noFill/>
          <a:ln w="38100">
            <a:solidFill>
              <a:srgbClr val="B9CDE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use </a:t>
            </a:r>
            <a:r>
              <a:rPr lang="en-US" b="1" u="sng" dirty="0"/>
              <a:t>Python</a:t>
            </a:r>
            <a:r>
              <a:rPr lang="en-US" dirty="0"/>
              <a:t> for this course since you should already know it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50BB3D8-2B07-44CB-88A9-BC9D0C6744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" y="4676603"/>
            <a:ext cx="2886890" cy="12991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303BE90-4DD2-407C-B8BC-2466E6D97C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525" y="5969292"/>
            <a:ext cx="3464378" cy="831452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844294F-63C4-49AB-97AE-4F35E6005F90}"/>
              </a:ext>
            </a:extLst>
          </p:cNvPr>
          <p:cNvSpPr txBox="1">
            <a:spLocks/>
          </p:cNvSpPr>
          <p:nvPr/>
        </p:nvSpPr>
        <p:spPr>
          <a:xfrm>
            <a:off x="6380702" y="4130766"/>
            <a:ext cx="5388362" cy="5090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/>
              <a:t>Other Useful Python Packages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32D5884-3D26-474F-ADF0-5D0ED7C219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01" y="4740270"/>
            <a:ext cx="2105988" cy="1133724"/>
          </a:xfrm>
          <a:prstGeom prst="rect">
            <a:avLst/>
          </a:prstGeom>
        </p:spPr>
      </p:pic>
      <p:pic>
        <p:nvPicPr>
          <p:cNvPr id="2050" name="Picture 2" descr="TensorFlow">
            <a:extLst>
              <a:ext uri="{FF2B5EF4-FFF2-40B4-BE49-F238E27FC236}">
                <a16:creationId xmlns:a16="http://schemas.microsoft.com/office/drawing/2014/main" id="{E6CBB86A-E1EE-47A1-9328-89483AC0A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962" y="4702966"/>
            <a:ext cx="3336878" cy="74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23CDAF21-1C02-4C44-83A6-BF500B8824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84" y="5493170"/>
            <a:ext cx="3235234" cy="13075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A940F-2090-4434-9CDF-3AB004AFF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243" y="4761559"/>
            <a:ext cx="1385398" cy="1385398"/>
          </a:xfrm>
          <a:prstGeom prst="rect">
            <a:avLst/>
          </a:prstGeom>
        </p:spPr>
      </p:pic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7DDA5326-2928-4E7A-AD23-CE8F13397735}"/>
              </a:ext>
            </a:extLst>
          </p:cNvPr>
          <p:cNvSpPr txBox="1">
            <a:spLocks/>
          </p:cNvSpPr>
          <p:nvPr/>
        </p:nvSpPr>
        <p:spPr>
          <a:xfrm>
            <a:off x="10711910" y="5973743"/>
            <a:ext cx="1156063" cy="50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Altair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C17908-0EA5-834D-9EF0-77B75B36F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788" y="1445144"/>
            <a:ext cx="2013607" cy="129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17D26-9236-EE4D-A751-DE47DD49436A}"/>
              </a:ext>
            </a:extLst>
          </p:cNvPr>
          <p:cNvSpPr txBox="1"/>
          <p:nvPr/>
        </p:nvSpPr>
        <p:spPr>
          <a:xfrm>
            <a:off x="9643961" y="2807424"/>
            <a:ext cx="250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↑ getting popular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   nowadays</a:t>
            </a:r>
          </a:p>
        </p:txBody>
      </p:sp>
    </p:spTree>
    <p:extLst>
      <p:ext uri="{BB962C8B-B14F-4D97-AF65-F5344CB8AC3E}">
        <p14:creationId xmlns:p14="http://schemas.microsoft.com/office/powerpoint/2010/main" val="1321425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F3377E-8134-224E-8E87-4EFECE80401C}"/>
              </a:ext>
            </a:extLst>
          </p:cNvPr>
          <p:cNvSpPr txBox="1">
            <a:spLocks/>
          </p:cNvSpPr>
          <p:nvPr/>
        </p:nvSpPr>
        <p:spPr>
          <a:xfrm>
            <a:off x="0" y="3176954"/>
            <a:ext cx="12192000" cy="766916"/>
          </a:xfrm>
          <a:prstGeom prst="rect">
            <a:avLst/>
          </a:prstGeom>
          <a:solidFill>
            <a:srgbClr val="B9CDE5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2421057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A5C5B1-FF22-4996-8B27-AF99D89FABC3}"/>
              </a:ext>
            </a:extLst>
          </p:cNvPr>
          <p:cNvSpPr txBox="1">
            <a:spLocks/>
          </p:cNvSpPr>
          <p:nvPr/>
        </p:nvSpPr>
        <p:spPr>
          <a:xfrm>
            <a:off x="6719694" y="3730453"/>
            <a:ext cx="5310722" cy="2617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Every lecture accompanied by reading</a:t>
            </a:r>
          </a:p>
          <a:p>
            <a:r>
              <a:rPr lang="en-US" sz="2000" dirty="0"/>
              <a:t>These will not be graded but are recommended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Attendance is required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Recordings will be available </a:t>
            </a:r>
            <a:r>
              <a:rPr lang="en-US" sz="2000" b="1" u="sng" dirty="0"/>
              <a:t>after the class</a:t>
            </a:r>
            <a:r>
              <a:rPr lang="en-US" sz="200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56DC4-733B-4862-BDC8-3CD6B24E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Overview: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70D90-F1D5-4DBF-B737-AC414E60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694" y="1065835"/>
            <a:ext cx="5310722" cy="1314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Resources accessible on D2L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B7F904-77C6-4764-855A-E858275C9619}"/>
              </a:ext>
            </a:extLst>
          </p:cNvPr>
          <p:cNvSpPr txBox="1">
            <a:spLocks/>
          </p:cNvSpPr>
          <p:nvPr/>
        </p:nvSpPr>
        <p:spPr>
          <a:xfrm>
            <a:off x="6719694" y="1586068"/>
            <a:ext cx="5310722" cy="2271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Specific resources</a:t>
            </a:r>
          </a:p>
          <a:p>
            <a:r>
              <a:rPr lang="en-US" sz="2000" dirty="0" err="1"/>
              <a:t>gradescope</a:t>
            </a:r>
            <a:r>
              <a:rPr lang="en-US" sz="2000" dirty="0"/>
              <a:t> for assignment submission</a:t>
            </a:r>
          </a:p>
          <a:p>
            <a:r>
              <a:rPr lang="en-US" sz="2000" dirty="0"/>
              <a:t>Piazza for discussions and Q&amp;A.</a:t>
            </a:r>
          </a:p>
          <a:p>
            <a:r>
              <a:rPr lang="en-US" sz="2000" dirty="0"/>
              <a:t>Readings and electronic textbooks</a:t>
            </a:r>
          </a:p>
          <a:p>
            <a:r>
              <a:rPr lang="en-US" sz="2000" dirty="0"/>
              <a:t>Lecture slides (posted after class)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881DA-81E2-1128-C1B7-BC088BA1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" y="798850"/>
            <a:ext cx="6260712" cy="5863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398820-57CB-29DB-714D-5DCB3D462EA8}"/>
              </a:ext>
            </a:extLst>
          </p:cNvPr>
          <p:cNvSpPr/>
          <p:nvPr/>
        </p:nvSpPr>
        <p:spPr>
          <a:xfrm>
            <a:off x="797443" y="1222744"/>
            <a:ext cx="446567" cy="3633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90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7" y="0"/>
            <a:ext cx="12192000" cy="581891"/>
          </a:xfrm>
        </p:spPr>
        <p:txBody>
          <a:bodyPr>
            <a:normAutofit fontScale="90000"/>
          </a:bodyPr>
          <a:lstStyle/>
          <a:p>
            <a:r>
              <a:rPr lang="en-US" dirty="0"/>
              <a:t>Textbooks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384809" y="1373709"/>
            <a:ext cx="6096000" cy="4538116"/>
            <a:chOff x="36945" y="1843560"/>
            <a:chExt cx="6096000" cy="45381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979" y="1843560"/>
              <a:ext cx="2607933" cy="306815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945" y="5089014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/>
                <a:t>Murphy, K. "Machine Learning: A Probabilistic Perspective." MIT press, 2012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945" y="5735345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hlinkClick r:id="rId3"/>
                </a:rPr>
                <a:t>( UA Library )</a:t>
              </a:r>
              <a:endParaRPr lang="en-US" dirty="0"/>
            </a:p>
            <a:p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450D7F9-8ABD-5647-96C6-3EDFDBB18C71}"/>
              </a:ext>
            </a:extLst>
          </p:cNvPr>
          <p:cNvSpPr/>
          <p:nvPr/>
        </p:nvSpPr>
        <p:spPr>
          <a:xfrm>
            <a:off x="178340" y="46120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Watkins, J., "An Introduction to the Science of Statistics: From Theory to Implementation” (https://</a:t>
            </a:r>
            <a:r>
              <a:rPr lang="en-US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www.math.arizona.edu</a:t>
            </a:r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/~</a:t>
            </a:r>
            <a:r>
              <a:rPr lang="en-US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jwatkins</a:t>
            </a:r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statbook.pdf</a:t>
            </a:r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2D70D-50C5-D640-870C-AF3FA7DC7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40" y="1742845"/>
            <a:ext cx="6034877" cy="26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86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D223-7D91-47E9-B4C5-17043B85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TA</a:t>
            </a:r>
          </a:p>
        </p:txBody>
      </p:sp>
      <p:sp>
        <p:nvSpPr>
          <p:cNvPr id="8" name="Content Placeholder 2 1">
            <a:extLst>
              <a:ext uri="{FF2B5EF4-FFF2-40B4-BE49-F238E27FC236}">
                <a16:creationId xmlns:a16="http://schemas.microsoft.com/office/drawing/2014/main" id="{45AF7616-24E8-4E0C-A8E9-48DD11924118}"/>
              </a:ext>
            </a:extLst>
          </p:cNvPr>
          <p:cNvSpPr txBox="1">
            <a:spLocks/>
          </p:cNvSpPr>
          <p:nvPr/>
        </p:nvSpPr>
        <p:spPr>
          <a:xfrm>
            <a:off x="0" y="848146"/>
            <a:ext cx="12192000" cy="106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Your friendly course TAs…</a:t>
            </a:r>
          </a:p>
        </p:txBody>
      </p:sp>
      <p:pic>
        <p:nvPicPr>
          <p:cNvPr id="1026" name="Picture 2" descr="Profile Photo">
            <a:extLst>
              <a:ext uri="{FF2B5EF4-FFF2-40B4-BE49-F238E27FC236}">
                <a16:creationId xmlns:a16="http://schemas.microsoft.com/office/drawing/2014/main" id="{91F641BE-DA49-09AD-2A30-24E5D3B1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883" y="1676514"/>
            <a:ext cx="2761300" cy="27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vector graphics of Blank profile picture">
            <a:extLst>
              <a:ext uri="{FF2B5EF4-FFF2-40B4-BE49-F238E27FC236}">
                <a16:creationId xmlns:a16="http://schemas.microsoft.com/office/drawing/2014/main" id="{9CF21C65-C35A-8AB6-1E9E-6B0AAE11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17" y="167651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B47C5B-581D-FFD2-20EE-174D457DB354}"/>
              </a:ext>
            </a:extLst>
          </p:cNvPr>
          <p:cNvSpPr txBox="1"/>
          <p:nvPr/>
        </p:nvSpPr>
        <p:spPr>
          <a:xfrm>
            <a:off x="1679322" y="4625823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Tuan Ngo Nguyen</a:t>
            </a:r>
          </a:p>
          <a:p>
            <a:pPr algn="ctr"/>
            <a:r>
              <a:rPr lang="en-US" dirty="0"/>
              <a:t>tnguyen9210@arizona.edu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BA53F-EBD0-8947-D4F2-9093755FEBC0}"/>
              </a:ext>
            </a:extLst>
          </p:cNvPr>
          <p:cNvSpPr txBox="1"/>
          <p:nvPr/>
        </p:nvSpPr>
        <p:spPr>
          <a:xfrm>
            <a:off x="7804865" y="4716051"/>
            <a:ext cx="22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Yang Hong</a:t>
            </a:r>
          </a:p>
          <a:p>
            <a:pPr algn="ctr"/>
            <a:r>
              <a:rPr lang="en-US" dirty="0"/>
              <a:t>hong1@arizona.edu</a:t>
            </a:r>
          </a:p>
        </p:txBody>
      </p:sp>
    </p:spTree>
    <p:extLst>
      <p:ext uri="{BB962C8B-B14F-4D97-AF65-F5344CB8AC3E}">
        <p14:creationId xmlns:p14="http://schemas.microsoft.com/office/powerpoint/2010/main" val="2037145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FAA85-B2EC-48F8-90C5-0CBE401F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Expected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A490-4413-45EF-B06A-AC66D9A8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2041236"/>
          </a:xfrm>
        </p:spPr>
        <p:txBody>
          <a:bodyPr>
            <a:normAutofit/>
          </a:bodyPr>
          <a:lstStyle/>
          <a:p>
            <a:r>
              <a:rPr lang="en-US" sz="2800" dirty="0"/>
              <a:t>This class will use a fair amount of </a:t>
            </a:r>
            <a:r>
              <a:rPr lang="en-US" sz="2800" b="1" u="sng" dirty="0"/>
              <a:t>math</a:t>
            </a:r>
          </a:p>
          <a:p>
            <a:pPr lvl="1"/>
            <a:r>
              <a:rPr lang="en-US" sz="2400" dirty="0"/>
              <a:t>Probability and Statistics</a:t>
            </a:r>
          </a:p>
          <a:p>
            <a:pPr lvl="1"/>
            <a:r>
              <a:rPr lang="en-US" sz="2400" dirty="0"/>
              <a:t>Some Linear Algebra</a:t>
            </a:r>
          </a:p>
          <a:p>
            <a:pPr lvl="1"/>
            <a:r>
              <a:rPr lang="en-US" sz="2400" dirty="0"/>
              <a:t>These are not required background for the course, but you will learn key concepts in the class.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B563CE-EA01-4BE5-92CA-CD3BDE76CDB3}"/>
              </a:ext>
            </a:extLst>
          </p:cNvPr>
          <p:cNvSpPr txBox="1">
            <a:spLocks/>
          </p:cNvSpPr>
          <p:nvPr/>
        </p:nvSpPr>
        <p:spPr>
          <a:xfrm>
            <a:off x="267855" y="3363046"/>
            <a:ext cx="11656290" cy="2138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This class will require a fair amount of </a:t>
            </a:r>
            <a:r>
              <a:rPr lang="en-US" sz="2800" b="1" u="sng" dirty="0"/>
              <a:t>coding</a:t>
            </a:r>
          </a:p>
          <a:p>
            <a:pPr lvl="1"/>
            <a:r>
              <a:rPr lang="en-US" sz="2400" dirty="0"/>
              <a:t>Reading in / cleaning / visualizing data</a:t>
            </a:r>
          </a:p>
          <a:p>
            <a:pPr lvl="1"/>
            <a:r>
              <a:rPr lang="en-US" sz="2400" dirty="0"/>
              <a:t>Simulating random processes</a:t>
            </a:r>
          </a:p>
          <a:p>
            <a:pPr lvl="1"/>
            <a:r>
              <a:rPr lang="en-US" sz="2400" dirty="0"/>
              <a:t>Training and evaluating machine learning models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C64B54-A174-41B6-820B-69B91D9097A5}"/>
              </a:ext>
            </a:extLst>
          </p:cNvPr>
          <p:cNvSpPr txBox="1">
            <a:spLocks/>
          </p:cNvSpPr>
          <p:nvPr/>
        </p:nvSpPr>
        <p:spPr>
          <a:xfrm>
            <a:off x="267855" y="5538322"/>
            <a:ext cx="11656290" cy="1069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Early assignments will be mostly </a:t>
            </a:r>
            <a:r>
              <a:rPr lang="en-US" sz="2800" b="1" u="sng" dirty="0"/>
              <a:t>math</a:t>
            </a:r>
            <a:r>
              <a:rPr lang="en-US" sz="2800" dirty="0"/>
              <a:t>, later will be </a:t>
            </a:r>
            <a:r>
              <a:rPr lang="en-US" sz="2800" b="1" u="sng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92741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C7A0-498D-7FEA-7FFE-83BF59D2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ADF2-99C9-480E-6A34-8AB282EA8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probability/statistics?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statisticians are not good programmers.</a:t>
            </a:r>
          </a:p>
          <a:p>
            <a:r>
              <a:rPr lang="en-US" dirty="0"/>
              <a:t>By learning probability/statistics, your skill set will be rare and valuable.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F0B8D-6E7C-94FF-DEF6-A4D44EF8A93D}"/>
              </a:ext>
            </a:extLst>
          </p:cNvPr>
          <p:cNvSpPr txBox="1"/>
          <p:nvPr/>
        </p:nvSpPr>
        <p:spPr>
          <a:xfrm>
            <a:off x="3733935" y="2106680"/>
            <a:ext cx="7763405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The things that make a great job great, I discovered, are </a:t>
            </a:r>
            <a:r>
              <a:rPr lang="en-US" sz="2000" b="1" u="sng" dirty="0"/>
              <a:t>rare and valuable</a:t>
            </a:r>
            <a:r>
              <a:rPr lang="en-US" sz="2000" dirty="0"/>
              <a:t>. If you want them in your working life, you need something </a:t>
            </a:r>
            <a:r>
              <a:rPr lang="en-US" sz="2000" b="1" u="sng" dirty="0"/>
              <a:t>rare and valuable</a:t>
            </a:r>
            <a:r>
              <a:rPr lang="en-US" sz="2000" dirty="0"/>
              <a:t> to offer in return. In other words, you need to be good at something before you can expect a good job.</a:t>
            </a:r>
          </a:p>
          <a:p>
            <a:endParaRPr lang="en-US" sz="2000" dirty="0"/>
          </a:p>
          <a:p>
            <a:r>
              <a:rPr lang="en-US" sz="2000" dirty="0"/>
              <a:t>Newport, Cal. So Good They Can't Ignore You (pp. 13-14). </a:t>
            </a:r>
          </a:p>
        </p:txBody>
      </p:sp>
      <p:pic>
        <p:nvPicPr>
          <p:cNvPr id="1026" name="Picture 2" descr="Amazon.com: Cal Newport: Books, Biography, Blog, Audiobooks ...">
            <a:extLst>
              <a:ext uri="{FF2B5EF4-FFF2-40B4-BE49-F238E27FC236}">
                <a16:creationId xmlns:a16="http://schemas.microsoft.com/office/drawing/2014/main" id="{2B105438-6389-1012-8984-3B250FE9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0" y="2120501"/>
            <a:ext cx="285750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86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5790" y="920338"/>
            <a:ext cx="8861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Course Objective </a:t>
            </a:r>
            <a:r>
              <a:rPr lang="en-US" sz="2800" i="1" dirty="0"/>
              <a:t>Introduction to basic concepts in data science and machine learning.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2FF4BAF-1B22-4EE7-9427-8F27504B01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344631"/>
              </p:ext>
            </p:extLst>
          </p:nvPr>
        </p:nvGraphicFramePr>
        <p:xfrm>
          <a:off x="3040737" y="2057594"/>
          <a:ext cx="5827713" cy="3942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571">
                  <a:extLst>
                    <a:ext uri="{9D8B030D-6E8A-4147-A177-3AD203B41FA5}">
                      <a16:colId xmlns:a16="http://schemas.microsoft.com/office/drawing/2014/main" val="4195010272"/>
                    </a:ext>
                  </a:extLst>
                </a:gridCol>
                <a:gridCol w="1942571">
                  <a:extLst>
                    <a:ext uri="{9D8B030D-6E8A-4147-A177-3AD203B41FA5}">
                      <a16:colId xmlns:a16="http://schemas.microsoft.com/office/drawing/2014/main" val="135835138"/>
                    </a:ext>
                  </a:extLst>
                </a:gridCol>
                <a:gridCol w="1942571">
                  <a:extLst>
                    <a:ext uri="{9D8B030D-6E8A-4147-A177-3AD203B41FA5}">
                      <a16:colId xmlns:a16="http://schemas.microsoft.com/office/drawing/2014/main" val="2648810029"/>
                    </a:ext>
                  </a:extLst>
                </a:gridCol>
              </a:tblGrid>
              <a:tr h="10399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Probability and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Handling and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524574"/>
                  </a:ext>
                </a:extLst>
              </a:tr>
              <a:tr h="29030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Random events / variables, distributions / densities, moments, descriptive stats,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Reading &amp; cleaning, transformation &amp; preprocessing, visualization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Predictive models, supervised learning, unsupervised learning, model checking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699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40D2B1-7D93-C24B-A49E-81F6730752B3}"/>
              </a:ext>
            </a:extLst>
          </p:cNvPr>
          <p:cNvSpPr txBox="1"/>
          <p:nvPr/>
        </p:nvSpPr>
        <p:spPr>
          <a:xfrm>
            <a:off x="7386104" y="5983680"/>
            <a:ext cx="3744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↑ more on this in CSC 480/580 </a:t>
            </a:r>
          </a:p>
        </p:txBody>
      </p:sp>
    </p:spTree>
    <p:extLst>
      <p:ext uri="{BB962C8B-B14F-4D97-AF65-F5344CB8AC3E}">
        <p14:creationId xmlns:p14="http://schemas.microsoft.com/office/powerpoint/2010/main" val="207024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24D-C1C6-46DB-BC1A-1199DC89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018C-A397-4ED2-AE65-7FAF9C3EA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Introduction</a:t>
            </a:r>
          </a:p>
          <a:p>
            <a:pPr lvl="1"/>
            <a:r>
              <a:rPr lang="en-US" dirty="0"/>
              <a:t>What is data science?</a:t>
            </a:r>
          </a:p>
          <a:p>
            <a:pPr lvl="1"/>
            <a:r>
              <a:rPr lang="en-US" dirty="0"/>
              <a:t>Case studies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Grading policy</a:t>
            </a:r>
          </a:p>
          <a:p>
            <a:pPr lvl="1"/>
            <a:r>
              <a:rPr lang="en-US" dirty="0"/>
              <a:t>What you will learn</a:t>
            </a:r>
          </a:p>
        </p:txBody>
      </p:sp>
    </p:spTree>
    <p:extLst>
      <p:ext uri="{BB962C8B-B14F-4D97-AF65-F5344CB8AC3E}">
        <p14:creationId xmlns:p14="http://schemas.microsoft.com/office/powerpoint/2010/main" val="195716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07A7-30AE-45E0-A438-07DA4AB2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and Statistics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42F1DEF-6841-42FB-93EC-E8BB1C4E097E}"/>
              </a:ext>
            </a:extLst>
          </p:cNvPr>
          <p:cNvSpPr txBox="1">
            <a:spLocks/>
          </p:cNvSpPr>
          <p:nvPr/>
        </p:nvSpPr>
        <p:spPr>
          <a:xfrm>
            <a:off x="267855" y="1137592"/>
            <a:ext cx="11656290" cy="294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i="1" dirty="0"/>
              <a:t>Suppose we roll </a:t>
            </a:r>
            <a:r>
              <a:rPr lang="en-US" sz="2800" b="1" i="1" u="sng" dirty="0"/>
              <a:t>two fair dice</a:t>
            </a:r>
            <a:r>
              <a:rPr lang="en-US" sz="2800" b="1" i="1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900" i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What are the possible outcomes?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What is the </a:t>
            </a:r>
            <a:r>
              <a:rPr lang="en-US" sz="2400" i="1" dirty="0"/>
              <a:t>probability</a:t>
            </a:r>
            <a:r>
              <a:rPr lang="en-US" sz="2400" dirty="0"/>
              <a:t> of rolling </a:t>
            </a:r>
            <a:r>
              <a:rPr lang="en-US" sz="2400" b="1" dirty="0"/>
              <a:t>even</a:t>
            </a:r>
            <a:r>
              <a:rPr lang="en-US" sz="2400" dirty="0"/>
              <a:t> numbers?</a:t>
            </a:r>
          </a:p>
          <a:p>
            <a:pPr marL="457200" lvl="1" indent="0">
              <a:buNone/>
            </a:pPr>
            <a:endParaRPr lang="en-US" sz="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i="1" dirty="0"/>
              <a:t>… this is a </a:t>
            </a:r>
            <a:r>
              <a:rPr lang="en-US" sz="2800" b="1" i="1" dirty="0"/>
              <a:t>random trial</a:t>
            </a:r>
            <a:r>
              <a:rPr lang="en-US" sz="2800" i="1" dirty="0"/>
              <a:t> or </a:t>
            </a:r>
            <a:r>
              <a:rPr lang="en-US" sz="2800" b="1" i="1" dirty="0"/>
              <a:t>random process</a:t>
            </a:r>
            <a:r>
              <a:rPr lang="en-US" sz="2800" i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F70C0-FACD-483F-9FB4-F0559BEC0A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319" y="823692"/>
            <a:ext cx="3132826" cy="313282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B7E66-B81D-4DF0-9492-F27ADE6E7A3A}"/>
              </a:ext>
            </a:extLst>
          </p:cNvPr>
          <p:cNvSpPr txBox="1">
            <a:spLocks/>
          </p:cNvSpPr>
          <p:nvPr/>
        </p:nvSpPr>
        <p:spPr>
          <a:xfrm>
            <a:off x="267855" y="3927891"/>
            <a:ext cx="11656290" cy="264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i="1" dirty="0"/>
              <a:t>We will learn how to…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Mathematically formulate outcomes and their probabilities?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Describe characteristics of random processes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Estimate unknown quantities (e.g. are the dice actually fair?)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Characterize the uncertainty in random outcomes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Identify and measure dependence among random quantities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10693-6291-FF4D-9AD3-72F0F005DFE7}"/>
              </a:ext>
            </a:extLst>
          </p:cNvPr>
          <p:cNvSpPr txBox="1"/>
          <p:nvPr/>
        </p:nvSpPr>
        <p:spPr>
          <a:xfrm>
            <a:off x="5901631" y="1086458"/>
            <a:ext cx="359585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fair die: each side is equally likely</a:t>
            </a:r>
          </a:p>
        </p:txBody>
      </p:sp>
    </p:spTree>
    <p:extLst>
      <p:ext uri="{BB962C8B-B14F-4D97-AF65-F5344CB8AC3E}">
        <p14:creationId xmlns:p14="http://schemas.microsoft.com/office/powerpoint/2010/main" val="404009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F170-933D-4D6F-9432-F738E2DB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Handling and Visualization</a:t>
            </a:r>
          </a:p>
        </p:txBody>
      </p:sp>
      <p:pic>
        <p:nvPicPr>
          <p:cNvPr id="7" name="Picture 6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7B651544-FFAC-46F7-8638-DBAAC2012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8" y="766740"/>
            <a:ext cx="4345814" cy="2662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92A532-0558-417C-AF74-87F9AB324389}"/>
              </a:ext>
            </a:extLst>
          </p:cNvPr>
          <p:cNvSpPr txBox="1"/>
          <p:nvPr/>
        </p:nvSpPr>
        <p:spPr>
          <a:xfrm>
            <a:off x="0" y="3429000"/>
            <a:ext cx="323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[ Image Source: Code A Star ]</a:t>
            </a:r>
            <a:endParaRPr lang="en-US" sz="12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0BEB395-0828-493D-A9D1-621D72E0B440}"/>
              </a:ext>
            </a:extLst>
          </p:cNvPr>
          <p:cNvSpPr txBox="1">
            <a:spLocks/>
          </p:cNvSpPr>
          <p:nvPr/>
        </p:nvSpPr>
        <p:spPr>
          <a:xfrm>
            <a:off x="2599898" y="766740"/>
            <a:ext cx="9129179" cy="136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i="1" dirty="0"/>
              <a:t>In Data Handling we will learn to…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Collect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Identify and avoid biased population samples</a:t>
            </a:r>
            <a:endParaRPr lang="en-US" sz="28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2807A30-4C19-40E2-8B3B-FE7E13D44D13}"/>
              </a:ext>
            </a:extLst>
          </p:cNvPr>
          <p:cNvSpPr txBox="1">
            <a:spLocks/>
          </p:cNvSpPr>
          <p:nvPr/>
        </p:nvSpPr>
        <p:spPr>
          <a:xfrm>
            <a:off x="4080681" y="2135875"/>
            <a:ext cx="7648396" cy="136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Clean data and correct errors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Transform and preprocess data (</a:t>
            </a:r>
            <a:r>
              <a:rPr lang="en-US" sz="2400" b="1" i="1" u="sng" dirty="0"/>
              <a:t>wrangling</a:t>
            </a:r>
            <a:r>
              <a:rPr lang="en-US" sz="2400" dirty="0"/>
              <a:t>)</a:t>
            </a:r>
          </a:p>
        </p:txBody>
      </p:sp>
      <p:pic>
        <p:nvPicPr>
          <p:cNvPr id="13" name="Picture 12" descr="Histogram&#10;&#10;Description automatically generated">
            <a:extLst>
              <a:ext uri="{FF2B5EF4-FFF2-40B4-BE49-F238E27FC236}">
                <a16:creationId xmlns:a16="http://schemas.microsoft.com/office/drawing/2014/main" id="{E7F2DE3F-735E-45AA-A1E6-B54702C7B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963" y="3519290"/>
            <a:ext cx="2132306" cy="2138478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5452C9D-B54C-42E3-98EA-1198F97B5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564" y="3742741"/>
            <a:ext cx="2110706" cy="1746578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3AD0327-75E6-4DCC-86AC-FD9D7C1ED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5410" y="5020258"/>
            <a:ext cx="2110706" cy="1623144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86AFCF77-C002-41EE-A91B-787D73AB6096}"/>
              </a:ext>
            </a:extLst>
          </p:cNvPr>
          <p:cNvSpPr txBox="1">
            <a:spLocks/>
          </p:cNvSpPr>
          <p:nvPr/>
        </p:nvSpPr>
        <p:spPr>
          <a:xfrm>
            <a:off x="148507" y="4012658"/>
            <a:ext cx="9129179" cy="2722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i="1" dirty="0"/>
              <a:t>In Data Visualization we will learn…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Why visualization is important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Exploratory data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Common forms of visualization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Pitfalls and gotchas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902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D98E-9932-4305-BD12-206B63E3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8C347-B5DB-43C7-8585-8FABFD07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042194"/>
            <a:ext cx="11656290" cy="515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/>
              <a:t>How to use data to learn underlying patterns and predict unknowns?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9ACDDD-711D-409D-84AB-B2845FF9D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60" y="1557914"/>
            <a:ext cx="6519080" cy="2716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0E82D-882F-4EC4-A4FA-857C4B199C7D}"/>
              </a:ext>
            </a:extLst>
          </p:cNvPr>
          <p:cNvSpPr txBox="1"/>
          <p:nvPr/>
        </p:nvSpPr>
        <p:spPr>
          <a:xfrm>
            <a:off x="8816461" y="6523630"/>
            <a:ext cx="3375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[ Image Source: Towards Data Science ]</a:t>
            </a:r>
            <a:endParaRPr lang="en-US" sz="14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CAD0551-9EF8-4F3F-ABD7-BEFF7D4D3534}"/>
              </a:ext>
            </a:extLst>
          </p:cNvPr>
          <p:cNvSpPr txBox="1">
            <a:spLocks/>
          </p:cNvSpPr>
          <p:nvPr/>
        </p:nvSpPr>
        <p:spPr>
          <a:xfrm>
            <a:off x="148507" y="4274198"/>
            <a:ext cx="11916114" cy="2460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i="1" dirty="0"/>
              <a:t>In Machine Learning we will learn…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Principles of prediction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Proper partitioning of training / validation / test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Unsupervised vs. supervised learning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Linear and nonlinear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32501-28A8-4DA8-A542-FF6B2B513EA7}"/>
              </a:ext>
            </a:extLst>
          </p:cNvPr>
          <p:cNvSpPr txBox="1"/>
          <p:nvPr/>
        </p:nvSpPr>
        <p:spPr>
          <a:xfrm>
            <a:off x="8548605" y="5113784"/>
            <a:ext cx="3375540" cy="646331"/>
          </a:xfrm>
          <a:prstGeom prst="rect">
            <a:avLst/>
          </a:prstGeom>
          <a:noFill/>
          <a:ln w="38100">
            <a:solidFill>
              <a:srgbClr val="B9CDE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will preface this section with a Linear Algebra primer</a:t>
            </a:r>
          </a:p>
        </p:txBody>
      </p:sp>
    </p:spTree>
    <p:extLst>
      <p:ext uri="{BB962C8B-B14F-4D97-AF65-F5344CB8AC3E}">
        <p14:creationId xmlns:p14="http://schemas.microsoft.com/office/powerpoint/2010/main" val="2563470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Assignments / Exams /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5" y="1323833"/>
            <a:ext cx="11656290" cy="2754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/>
              <a:t>Homeworks</a:t>
            </a:r>
            <a:endParaRPr lang="en-US" sz="2800" b="1" dirty="0"/>
          </a:p>
          <a:p>
            <a:pPr lvl="1"/>
            <a:r>
              <a:rPr lang="en-US" sz="2400" dirty="0" err="1"/>
              <a:t>Homeworks</a:t>
            </a:r>
            <a:r>
              <a:rPr lang="en-US" sz="2400" dirty="0"/>
              <a:t> will be due in 8 days: e.g., out on Thursday, due on next Friday.</a:t>
            </a:r>
          </a:p>
          <a:p>
            <a:pPr lvl="1"/>
            <a:r>
              <a:rPr lang="en-US" sz="2400" dirty="0"/>
              <a:t>You can do HWs individually or in pairs, but you must contribute equally for each question if working in pairs </a:t>
            </a:r>
          </a:p>
          <a:p>
            <a:pPr lvl="1"/>
            <a:r>
              <a:rPr lang="en-US" sz="2400" dirty="0"/>
              <a:t>Grading will be available in 7 days excluding weekends/holidays. </a:t>
            </a:r>
          </a:p>
          <a:p>
            <a:pPr lvl="1"/>
            <a:r>
              <a:rPr lang="en-US" sz="2400" dirty="0"/>
              <a:t>The HW with the lowest score will be dropped</a:t>
            </a:r>
          </a:p>
        </p:txBody>
      </p:sp>
      <p:sp>
        <p:nvSpPr>
          <p:cNvPr id="4" name="Content Placeholder 2 1">
            <a:extLst>
              <a:ext uri="{FF2B5EF4-FFF2-40B4-BE49-F238E27FC236}">
                <a16:creationId xmlns:a16="http://schemas.microsoft.com/office/drawing/2014/main" id="{62F6BAC6-9BB8-48FC-A4DB-E594E0B0405C}"/>
              </a:ext>
            </a:extLst>
          </p:cNvPr>
          <p:cNvSpPr txBox="1">
            <a:spLocks/>
          </p:cNvSpPr>
          <p:nvPr/>
        </p:nvSpPr>
        <p:spPr>
          <a:xfrm>
            <a:off x="0" y="848146"/>
            <a:ext cx="12192000" cy="106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7 </a:t>
            </a:r>
            <a:r>
              <a:rPr lang="en-US" sz="2800" i="1" dirty="0" err="1"/>
              <a:t>Homeworks</a:t>
            </a:r>
            <a:r>
              <a:rPr lang="en-US" sz="2800" i="1" dirty="0"/>
              <a:t> + Midterm + Project + Final Exam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961AEE-3C49-482C-95BE-759900112E42}"/>
              </a:ext>
            </a:extLst>
          </p:cNvPr>
          <p:cNvSpPr txBox="1">
            <a:spLocks/>
          </p:cNvSpPr>
          <p:nvPr/>
        </p:nvSpPr>
        <p:spPr>
          <a:xfrm>
            <a:off x="267855" y="3931335"/>
            <a:ext cx="11656290" cy="248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300" b="1" dirty="0"/>
              <a:t>Grading Breakdown</a:t>
            </a:r>
          </a:p>
          <a:p>
            <a:pPr marL="688975" lvl="0" indent="-279400"/>
            <a:r>
              <a:rPr lang="x-none" sz="2800"/>
              <a:t>Assignments: </a:t>
            </a:r>
            <a:r>
              <a:rPr lang="en-US" sz="2800" dirty="0"/>
              <a:t>36</a:t>
            </a:r>
            <a:r>
              <a:rPr lang="x-none" sz="2800"/>
              <a:t>%</a:t>
            </a:r>
            <a:r>
              <a:rPr lang="en-US" sz="2800" dirty="0"/>
              <a:t> (6% each)</a:t>
            </a:r>
          </a:p>
          <a:p>
            <a:pPr marL="688975" lvl="0" indent="-279400"/>
            <a:r>
              <a:rPr lang="x-none" sz="2800"/>
              <a:t>Midterm: </a:t>
            </a:r>
            <a:r>
              <a:rPr lang="en-US" sz="2800" dirty="0"/>
              <a:t>20</a:t>
            </a:r>
            <a:r>
              <a:rPr lang="x-none" sz="2800"/>
              <a:t>%</a:t>
            </a:r>
            <a:endParaRPr lang="en-US" sz="2800" dirty="0"/>
          </a:p>
          <a:p>
            <a:pPr marL="688975" lvl="0" indent="-279400"/>
            <a:r>
              <a:rPr lang="en-US" sz="2800" dirty="0"/>
              <a:t>Project: 14%</a:t>
            </a:r>
          </a:p>
          <a:p>
            <a:pPr marL="688975" lvl="0" indent="-279400"/>
            <a:r>
              <a:rPr lang="x-none" sz="2800"/>
              <a:t>Final Exam: </a:t>
            </a:r>
            <a:r>
              <a:rPr lang="en-US" sz="2800" dirty="0"/>
              <a:t>20</a:t>
            </a:r>
            <a:r>
              <a:rPr lang="x-none" sz="2800"/>
              <a:t>%</a:t>
            </a:r>
            <a:endParaRPr lang="en-US" sz="2800" dirty="0"/>
          </a:p>
          <a:p>
            <a:pPr marL="688975" lvl="0" indent="-279400"/>
            <a:r>
              <a:rPr lang="en-US" sz="2800" dirty="0"/>
              <a:t>Participation: 10%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05738-052E-4760-B2CF-BDED3F9B2907}"/>
              </a:ext>
            </a:extLst>
          </p:cNvPr>
          <p:cNvSpPr txBox="1"/>
          <p:nvPr/>
        </p:nvSpPr>
        <p:spPr>
          <a:xfrm>
            <a:off x="6285070" y="4554151"/>
            <a:ext cx="4701653" cy="1077218"/>
          </a:xfrm>
          <a:prstGeom prst="rect">
            <a:avLst/>
          </a:prstGeom>
          <a:noFill/>
          <a:ln w="63500">
            <a:solidFill>
              <a:srgbClr val="B9CDE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First assignment out next Tuesday</a:t>
            </a:r>
          </a:p>
        </p:txBody>
      </p:sp>
    </p:spTree>
    <p:extLst>
      <p:ext uri="{BB962C8B-B14F-4D97-AF65-F5344CB8AC3E}">
        <p14:creationId xmlns:p14="http://schemas.microsoft.com/office/powerpoint/2010/main" val="492068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6882-8A86-4DAC-8C1F-77BCA00B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Policy</a:t>
            </a:r>
          </a:p>
        </p:txBody>
      </p:sp>
      <p:sp>
        <p:nvSpPr>
          <p:cNvPr id="4" name="Content Placeholder 2 1">
            <a:extLst>
              <a:ext uri="{FF2B5EF4-FFF2-40B4-BE49-F238E27FC236}">
                <a16:creationId xmlns:a16="http://schemas.microsoft.com/office/drawing/2014/main" id="{9A9368F0-A660-436C-913C-A1BF2098EFEC}"/>
              </a:ext>
            </a:extLst>
          </p:cNvPr>
          <p:cNvSpPr txBox="1">
            <a:spLocks/>
          </p:cNvSpPr>
          <p:nvPr/>
        </p:nvSpPr>
        <p:spPr>
          <a:xfrm>
            <a:off x="0" y="848146"/>
            <a:ext cx="12192000" cy="106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Late submissions impact other students, delay grading, and delay solutions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871B95-F59E-4D5A-BBAA-38E0DC5E4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833321"/>
            <a:ext cx="11656290" cy="2165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No late submission policy</a:t>
            </a:r>
          </a:p>
          <a:p>
            <a:pPr lvl="1"/>
            <a:r>
              <a:rPr lang="en-US" sz="2400" dirty="0"/>
              <a:t>Late submissions are not accepted, period.</a:t>
            </a:r>
          </a:p>
          <a:p>
            <a:pPr lvl="1"/>
            <a:r>
              <a:rPr lang="en-US" sz="2400" dirty="0"/>
              <a:t>Strongly recommend that you plan to submit your work a day earlier.</a:t>
            </a:r>
          </a:p>
        </p:txBody>
      </p:sp>
    </p:spTree>
    <p:extLst>
      <p:ext uri="{BB962C8B-B14F-4D97-AF65-F5344CB8AC3E}">
        <p14:creationId xmlns:p14="http://schemas.microsoft.com/office/powerpoint/2010/main" val="296265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A7D9-346F-4648-8DAD-9AC0AF0B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9975A-27D2-7B4E-B341-EAB1E642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It is a previous Kaggle competition. </a:t>
            </a:r>
          </a:p>
          <a:p>
            <a:r>
              <a:rPr lang="en-US" dirty="0"/>
              <a:t>A guided project. You will answer given questions, including some open questions.</a:t>
            </a:r>
          </a:p>
          <a:p>
            <a:r>
              <a:rPr lang="en-US" dirty="0"/>
              <a:t>You will get a change to try out various ML algorithms and get high accuracy.</a:t>
            </a:r>
          </a:p>
          <a:p>
            <a:r>
              <a:rPr lang="en-US" dirty="0"/>
              <a:t>For top 10%, extra score (+2%).</a:t>
            </a:r>
          </a:p>
        </p:txBody>
      </p:sp>
      <p:pic>
        <p:nvPicPr>
          <p:cNvPr id="3074" name="Picture 2" descr="Kaggle">
            <a:extLst>
              <a:ext uri="{FF2B5EF4-FFF2-40B4-BE49-F238E27FC236}">
                <a16:creationId xmlns:a16="http://schemas.microsoft.com/office/drawing/2014/main" id="{1A9D9A97-88B3-2A43-A10E-96763C8ED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08364"/>
            <a:ext cx="30480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06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E731-CFF3-1349-BC26-60CEA069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A98BE-F041-534E-9DA7-8E0352F46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Announcements will be made via D2L</a:t>
            </a:r>
          </a:p>
          <a:p>
            <a:endParaRPr lang="en-US" sz="2800" dirty="0"/>
          </a:p>
          <a:p>
            <a:r>
              <a:rPr lang="en-US" sz="2800" dirty="0"/>
              <a:t>Homework submission: </a:t>
            </a:r>
            <a:r>
              <a:rPr lang="en-US" sz="2800" b="1" u="sng" dirty="0" err="1"/>
              <a:t>gradescope</a:t>
            </a:r>
            <a:r>
              <a:rPr lang="en-US" sz="2800" dirty="0"/>
              <a:t> (see course website for the link) </a:t>
            </a:r>
          </a:p>
          <a:p>
            <a:pPr lvl="1"/>
            <a:r>
              <a:rPr lang="en-US" sz="2400" dirty="0"/>
              <a:t>Make sure your </a:t>
            </a:r>
            <a:r>
              <a:rPr lang="en-US" sz="2400" dirty="0" err="1"/>
              <a:t>gradescope</a:t>
            </a:r>
            <a:r>
              <a:rPr lang="en-US" sz="2400" dirty="0"/>
              <a:t> email address is the same as your D2L’s</a:t>
            </a:r>
          </a:p>
          <a:p>
            <a:pPr lvl="1"/>
            <a:endParaRPr lang="en-US" sz="2400" dirty="0"/>
          </a:p>
          <a:p>
            <a:r>
              <a:rPr lang="en-US" sz="2800" b="1" u="sng" dirty="0"/>
              <a:t>Piazza</a:t>
            </a:r>
            <a:r>
              <a:rPr lang="en-US" sz="2800" dirty="0"/>
              <a:t> (see D2L for the link): we highly encourage that you ask and answer questions among yourselves. </a:t>
            </a:r>
          </a:p>
          <a:p>
            <a:pPr lvl="1"/>
            <a:r>
              <a:rPr lang="en-US" sz="2400" dirty="0"/>
              <a:t>We will chime in often.</a:t>
            </a:r>
          </a:p>
          <a:p>
            <a:pPr lvl="1"/>
            <a:r>
              <a:rPr lang="en-US" sz="2400" dirty="0"/>
              <a:t>You can also ask questions directly to us if it is personal.</a:t>
            </a:r>
          </a:p>
          <a:p>
            <a:pPr lvl="1"/>
            <a:r>
              <a:rPr lang="en-US" sz="2400" dirty="0"/>
              <a:t>Otherwise, please make the question as a public post so other students can benefit from it.</a:t>
            </a:r>
          </a:p>
        </p:txBody>
      </p:sp>
    </p:spTree>
    <p:extLst>
      <p:ext uri="{BB962C8B-B14F-4D97-AF65-F5344CB8AC3E}">
        <p14:creationId xmlns:p14="http://schemas.microsoft.com/office/powerpoint/2010/main" val="3010698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Office Hours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Office hours will be held both in person and zoom, and the zoom link will be accessible via D2L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1hr by the instructor, once a week.</a:t>
            </a:r>
          </a:p>
          <a:p>
            <a:endParaRPr lang="en-US" sz="2800" dirty="0"/>
          </a:p>
          <a:p>
            <a:r>
              <a:rPr lang="en-US" sz="2800" dirty="0"/>
              <a:t>1hr by each TA, once a week.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The final office hour schedule will be announced at the end of this week.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If you have a conflict with the schedule, let me know (Piazza)</a:t>
            </a:r>
          </a:p>
        </p:txBody>
      </p:sp>
    </p:spTree>
    <p:extLst>
      <p:ext uri="{BB962C8B-B14F-4D97-AF65-F5344CB8AC3E}">
        <p14:creationId xmlns:p14="http://schemas.microsoft.com/office/powerpoint/2010/main" val="3101663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9996-CF5A-40D2-A28A-8C6D426B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77DA-CF28-499E-A0F5-FF327D749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2200702"/>
            <a:ext cx="10881814" cy="2083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If I or the TA suspects you of having cheated</a:t>
            </a:r>
          </a:p>
          <a:p>
            <a:pPr lvl="1"/>
            <a:r>
              <a:rPr lang="en-US" dirty="0"/>
              <a:t>You will be notified immediately</a:t>
            </a:r>
          </a:p>
          <a:p>
            <a:pPr lvl="1"/>
            <a:r>
              <a:rPr lang="en-US" dirty="0"/>
              <a:t>We will have a conference where you can plead your case</a:t>
            </a:r>
          </a:p>
          <a:p>
            <a:pPr lvl="1"/>
            <a:r>
              <a:rPr lang="en-US" dirty="0"/>
              <a:t>If I am not swayed then </a:t>
            </a:r>
            <a:r>
              <a:rPr lang="en-US" b="1" u="sng" dirty="0"/>
              <a:t>you will get an F grade</a:t>
            </a:r>
            <a:r>
              <a:rPr lang="en-US" dirty="0"/>
              <a:t>, period.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6277BD-C462-45C0-AD07-D5479413B170}"/>
              </a:ext>
            </a:extLst>
          </p:cNvPr>
          <p:cNvSpPr txBox="1">
            <a:spLocks/>
          </p:cNvSpPr>
          <p:nvPr/>
        </p:nvSpPr>
        <p:spPr>
          <a:xfrm>
            <a:off x="655093" y="6059606"/>
            <a:ext cx="10881814" cy="59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Bottom line: don’t cheat </a:t>
            </a:r>
            <a:endParaRPr lang="en-US" dirty="0"/>
          </a:p>
        </p:txBody>
      </p:sp>
      <p:sp>
        <p:nvSpPr>
          <p:cNvPr id="8" name="Content Placeholder 2 1">
            <a:extLst>
              <a:ext uri="{FF2B5EF4-FFF2-40B4-BE49-F238E27FC236}">
                <a16:creationId xmlns:a16="http://schemas.microsoft.com/office/drawing/2014/main" id="{91278B7A-C3D3-47F3-8844-4484CE9C6F3B}"/>
              </a:ext>
            </a:extLst>
          </p:cNvPr>
          <p:cNvSpPr txBox="1">
            <a:spLocks/>
          </p:cNvSpPr>
          <p:nvPr/>
        </p:nvSpPr>
        <p:spPr>
          <a:xfrm>
            <a:off x="0" y="848146"/>
            <a:ext cx="12192000" cy="106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Assignments are to be done independently, </a:t>
            </a:r>
            <a:br>
              <a:rPr lang="en-US" sz="2800" i="1" dirty="0"/>
            </a:br>
            <a:r>
              <a:rPr lang="en-US" sz="2800" i="1" dirty="0"/>
              <a:t>unless explicitly marked as a collaborative homework.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521C3-EAD2-0649-B1F9-15203D16F34E}"/>
              </a:ext>
            </a:extLst>
          </p:cNvPr>
          <p:cNvSpPr txBox="1"/>
          <p:nvPr/>
        </p:nvSpPr>
        <p:spPr>
          <a:xfrm>
            <a:off x="655093" y="4710159"/>
            <a:ext cx="108010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To avoid any unconscious cheating, you must write down </a:t>
            </a:r>
            <a:r>
              <a:rPr lang="en-US" sz="2800" b="1" u="sng" dirty="0">
                <a:solidFill>
                  <a:schemeClr val="accent2"/>
                </a:solidFill>
              </a:rPr>
              <a:t>who you have worked with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  <a:r>
              <a:rPr lang="en-US" sz="2800" dirty="0">
                <a:solidFill>
                  <a:schemeClr val="accent2"/>
                </a:solidFill>
              </a:rPr>
              <a:t>and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  <a:r>
              <a:rPr lang="en-US" sz="2800" b="1" u="sng" dirty="0">
                <a:solidFill>
                  <a:schemeClr val="accent2"/>
                </a:solidFill>
              </a:rPr>
              <a:t>to what degree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  <a:r>
              <a:rPr lang="en-US" sz="2800" dirty="0">
                <a:solidFill>
                  <a:schemeClr val="accent2"/>
                </a:solidFill>
              </a:rPr>
              <a:t>you got help, outside your group.</a:t>
            </a:r>
          </a:p>
        </p:txBody>
      </p:sp>
    </p:spTree>
    <p:extLst>
      <p:ext uri="{BB962C8B-B14F-4D97-AF65-F5344CB8AC3E}">
        <p14:creationId xmlns:p14="http://schemas.microsoft.com/office/powerpoint/2010/main" val="254403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2520-D8DA-0E45-92FF-B33D8B65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71C8A-5E3E-E543-940F-42617620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see your preferences.</a:t>
            </a:r>
          </a:p>
          <a:p>
            <a:endParaRPr lang="en-US" dirty="0"/>
          </a:p>
          <a:p>
            <a:r>
              <a:rPr lang="en-US" dirty="0"/>
              <a:t>Collaborative? (say 3 people per group)</a:t>
            </a:r>
          </a:p>
          <a:p>
            <a:endParaRPr lang="en-US" dirty="0"/>
          </a:p>
          <a:p>
            <a:r>
              <a:rPr lang="en-US" dirty="0"/>
              <a:t>Or individual?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/>
              <a:t>(Even if it is collaborative, you will have to do you own homework, and you must understand your own answer. It just means that you can answers within your group)</a:t>
            </a:r>
          </a:p>
        </p:txBody>
      </p:sp>
    </p:spTree>
    <p:extLst>
      <p:ext uri="{BB962C8B-B14F-4D97-AF65-F5344CB8AC3E}">
        <p14:creationId xmlns:p14="http://schemas.microsoft.com/office/powerpoint/2010/main" val="234970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085"/>
            <a:ext cx="12192000" cy="869260"/>
          </a:xfrm>
        </p:spPr>
        <p:txBody>
          <a:bodyPr>
            <a:normAutofit/>
          </a:bodyPr>
          <a:lstStyle/>
          <a:p>
            <a:r>
              <a:rPr lang="en-US" sz="4000" dirty="0"/>
              <a:t>Data Science Introduction</a:t>
            </a:r>
          </a:p>
        </p:txBody>
      </p:sp>
    </p:spTree>
    <p:extLst>
      <p:ext uri="{BB962C8B-B14F-4D97-AF65-F5344CB8AC3E}">
        <p14:creationId xmlns:p14="http://schemas.microsoft.com/office/powerpoint/2010/main" val="3765618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7000-0E74-8A43-AEFD-36F56B41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Course Schedule (Tentative)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D081-BEAB-C507-DC5F-17CD4CC104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71"/>
          <a:stretch/>
        </p:blipFill>
        <p:spPr>
          <a:xfrm>
            <a:off x="286110" y="1009289"/>
            <a:ext cx="5553974" cy="5333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5F560-7F1D-3EDD-8668-5F3C1501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986" y="2240204"/>
            <a:ext cx="5617234" cy="4102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B96BC1-23B8-0910-45EE-3F799BE7F63B}"/>
              </a:ext>
            </a:extLst>
          </p:cNvPr>
          <p:cNvSpPr txBox="1"/>
          <p:nvPr/>
        </p:nvSpPr>
        <p:spPr>
          <a:xfrm>
            <a:off x="6096000" y="1180394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Tentatitve</a:t>
            </a:r>
            <a:r>
              <a:rPr lang="en-US" dirty="0">
                <a:solidFill>
                  <a:schemeClr val="accent2"/>
                </a:solidFill>
              </a:rPr>
              <a:t>; We will constantly update the schedule page March 7, 9: Spring Recess</a:t>
            </a:r>
          </a:p>
        </p:txBody>
      </p:sp>
    </p:spTree>
    <p:extLst>
      <p:ext uri="{BB962C8B-B14F-4D97-AF65-F5344CB8AC3E}">
        <p14:creationId xmlns:p14="http://schemas.microsoft.com/office/powerpoint/2010/main" val="2639504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8615-A99E-CA4F-B0C5-FFEA0F73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925BF-E62C-F344-B2AD-50E610D56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Sep 1: last date to self-withdraw without a ‘W’</a:t>
                </a:r>
              </a:p>
              <a:p>
                <a:endParaRPr lang="en-US" dirty="0"/>
              </a:p>
              <a:p>
                <a:r>
                  <a:rPr lang="en-US" dirty="0"/>
                  <a:t>Oct 29: last date to withdraw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dirty="0"/>
                  <a:t>40% of your total grade will be available by then.</a:t>
                </a:r>
              </a:p>
              <a:p>
                <a:endParaRPr lang="en-US" dirty="0"/>
              </a:p>
              <a:p>
                <a:r>
                  <a:rPr lang="en-US" dirty="0"/>
                  <a:t>Nov 16: final project out</a:t>
                </a:r>
              </a:p>
              <a:p>
                <a:endParaRPr lang="en-US" dirty="0"/>
              </a:p>
              <a:p>
                <a:r>
                  <a:rPr lang="en-US" dirty="0"/>
                  <a:t>Dec 8: final project due</a:t>
                </a:r>
              </a:p>
              <a:p>
                <a:endParaRPr lang="en-US" dirty="0"/>
              </a:p>
              <a:p>
                <a:r>
                  <a:rPr lang="en-US" dirty="0"/>
                  <a:t>Dec 13: final exam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925BF-E62C-F344-B2AD-50E610D56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8" t="-375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55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Mental Wellbeing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5" y="1108364"/>
            <a:ext cx="11656290" cy="55019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Some occasional stress / depression / anxiety is normal, but sometimes you may need extra help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Non-emergency UA resources at Counseling &amp; Psych Services Mon-Fri</a:t>
            </a:r>
          </a:p>
          <a:p>
            <a:pPr lvl="1"/>
            <a:r>
              <a:rPr lang="en-US" dirty="0"/>
              <a:t>Phone: 520-621-3334</a:t>
            </a:r>
          </a:p>
          <a:p>
            <a:pPr lvl="1"/>
            <a:r>
              <a:rPr lang="en-US" dirty="0"/>
              <a:t>Web: </a:t>
            </a:r>
            <a:r>
              <a:rPr lang="en-US" dirty="0">
                <a:hlinkClick r:id="rId2"/>
              </a:rPr>
              <a:t>https://health.arizona.edu/counseling-psych-services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Emergency resources in Tucson in this </a:t>
            </a:r>
            <a:r>
              <a:rPr lang="en-US" dirty="0">
                <a:hlinkClick r:id="rId3"/>
              </a:rPr>
              <a:t>Google Doc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58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Inclusivity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5" y="1116990"/>
            <a:ext cx="11656290" cy="56543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We want to foster a comfortable and inclusive classroom experience</a:t>
            </a:r>
            <a:br>
              <a:rPr lang="en-US" i="1" dirty="0"/>
            </a:br>
            <a:endParaRPr lang="en-US" i="1" dirty="0"/>
          </a:p>
          <a:p>
            <a:pPr marL="0" indent="0">
              <a:buNone/>
            </a:pPr>
            <a:r>
              <a:rPr lang="en-US" dirty="0"/>
              <a:t>Please let me know if you feel excluded in any way, e.g. </a:t>
            </a:r>
          </a:p>
          <a:p>
            <a:pPr lvl="1"/>
            <a:r>
              <a:rPr lang="en-US" dirty="0"/>
              <a:t>Improper use of pronouns </a:t>
            </a:r>
          </a:p>
          <a:p>
            <a:pPr lvl="1"/>
            <a:r>
              <a:rPr lang="en-US" dirty="0" err="1"/>
              <a:t>Microagressions</a:t>
            </a:r>
            <a:endParaRPr lang="en-US" dirty="0"/>
          </a:p>
          <a:p>
            <a:pPr lvl="1"/>
            <a:r>
              <a:rPr lang="en-US" dirty="0"/>
              <a:t>Miscellaneous statements / interactions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You can message us on Piazza or discuss in person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045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9AD6-0084-294A-A2DA-FFCF99F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D696A-CB2A-EB4D-B012-F69532E35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next lecture: Watkins book Section 5 and 6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‘Probability and statistics cookbook’ is a good cheat sheet. Download it from </a:t>
            </a:r>
            <a:r>
              <a:rPr lang="en-US" dirty="0">
                <a:hlinkClick r:id="rId2"/>
              </a:rPr>
              <a:t>http://statistics.zone/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1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60DD-0C43-4BEA-9E6D-20583850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 Job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3F28-BFB3-4EF4-8EAB-7B635831F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841952"/>
            <a:ext cx="11656290" cy="5818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/>
              <a:t>A search of “data scientist” jobs in the US (on 8/20/2021) shows…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C85FB7-9F83-43C6-80CE-92D68D4C7207}"/>
              </a:ext>
            </a:extLst>
          </p:cNvPr>
          <p:cNvSpPr txBox="1">
            <a:spLocks/>
          </p:cNvSpPr>
          <p:nvPr/>
        </p:nvSpPr>
        <p:spPr>
          <a:xfrm>
            <a:off x="267855" y="1846984"/>
            <a:ext cx="11656290" cy="2161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Many job options available</a:t>
            </a:r>
          </a:p>
          <a:p>
            <a:pPr lvl="1"/>
            <a:r>
              <a:rPr lang="en-US" sz="2400" dirty="0">
                <a:hlinkClick r:id="rId2"/>
              </a:rPr>
              <a:t>Indeed</a:t>
            </a:r>
            <a:r>
              <a:rPr lang="en-US" sz="2400" dirty="0"/>
              <a:t>: 42,000+ jobs</a:t>
            </a:r>
          </a:p>
          <a:p>
            <a:pPr lvl="1"/>
            <a:r>
              <a:rPr lang="en-US" sz="2400" dirty="0">
                <a:hlinkClick r:id="rId3"/>
              </a:rPr>
              <a:t>Glassdoor</a:t>
            </a:r>
            <a:r>
              <a:rPr lang="en-US" sz="2400" dirty="0"/>
              <a:t>: 24,000+ jobs</a:t>
            </a:r>
          </a:p>
          <a:p>
            <a:pPr lvl="1"/>
            <a:r>
              <a:rPr lang="en-US" sz="2400" dirty="0">
                <a:hlinkClick r:id="rId4"/>
              </a:rPr>
              <a:t>LinkedIn</a:t>
            </a:r>
            <a:r>
              <a:rPr lang="en-US" sz="2400" dirty="0"/>
              <a:t>: 63,000+ jobs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4D792F-F8CB-42B9-973C-882D482F8D98}"/>
              </a:ext>
            </a:extLst>
          </p:cNvPr>
          <p:cNvSpPr txBox="1">
            <a:spLocks/>
          </p:cNvSpPr>
          <p:nvPr/>
        </p:nvSpPr>
        <p:spPr>
          <a:xfrm>
            <a:off x="267855" y="4027056"/>
            <a:ext cx="11656290" cy="190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Lucrative pay </a:t>
            </a:r>
            <a:r>
              <a:rPr lang="en-US" sz="2800" dirty="0"/>
              <a:t>(</a:t>
            </a:r>
            <a:r>
              <a:rPr lang="en-US" sz="2800" dirty="0">
                <a:hlinkClick r:id="rId5"/>
              </a:rPr>
              <a:t>Glassdoor</a:t>
            </a:r>
            <a:r>
              <a:rPr lang="en-US" sz="2800" dirty="0"/>
              <a:t>)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09477-824A-4673-A154-5B7CC0129C23}"/>
              </a:ext>
            </a:extLst>
          </p:cNvPr>
          <p:cNvSpPr txBox="1"/>
          <p:nvPr/>
        </p:nvSpPr>
        <p:spPr>
          <a:xfrm>
            <a:off x="6890327" y="1859340"/>
            <a:ext cx="3903797" cy="1569660"/>
          </a:xfrm>
          <a:prstGeom prst="rect">
            <a:avLst/>
          </a:prstGeom>
          <a:noFill/>
          <a:ln w="38100">
            <a:solidFill>
              <a:srgbClr val="B9CDE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2022’s #3 best job in America, according to </a:t>
            </a:r>
            <a:r>
              <a:rPr lang="en-US" sz="2400" dirty="0">
                <a:hlinkClick r:id="rId6"/>
              </a:rPr>
              <a:t>Glassdoor.com</a:t>
            </a:r>
            <a:br>
              <a:rPr lang="en-US" sz="2400" dirty="0"/>
            </a:br>
            <a:r>
              <a:rPr lang="en-US" sz="2400" dirty="0"/>
              <a:t>(after Full Stack Engineer)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988B6-3741-485E-8C19-B5664536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03" y="4494959"/>
            <a:ext cx="7220452" cy="2327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2F5B9-BC23-BE39-3D13-6BB282E373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6634" y="3815255"/>
            <a:ext cx="2609893" cy="26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8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ABD55-563C-4A3C-B104-EC4D9A95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 Job Market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C7113BA-7EE3-419F-8119-6C72A411F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93" y="736744"/>
            <a:ext cx="4604216" cy="61212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AED7B5-1F71-4BC8-89C8-9B562C5CC2C8}"/>
              </a:ext>
            </a:extLst>
          </p:cNvPr>
          <p:cNvSpPr/>
          <p:nvPr/>
        </p:nvSpPr>
        <p:spPr>
          <a:xfrm>
            <a:off x="3793894" y="3002507"/>
            <a:ext cx="3773974" cy="27978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D22CCD-5D72-4D27-B28A-3E8A5DB33E29}"/>
              </a:ext>
            </a:extLst>
          </p:cNvPr>
          <p:cNvSpPr txBox="1">
            <a:spLocks/>
          </p:cNvSpPr>
          <p:nvPr/>
        </p:nvSpPr>
        <p:spPr>
          <a:xfrm>
            <a:off x="267855" y="841952"/>
            <a:ext cx="11656290" cy="5818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Among the top 10 fastest growing jobs in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B4747-C194-44A0-9767-B0D97C9CF164}"/>
              </a:ext>
            </a:extLst>
          </p:cNvPr>
          <p:cNvSpPr txBox="1"/>
          <p:nvPr/>
        </p:nvSpPr>
        <p:spPr>
          <a:xfrm>
            <a:off x="54591" y="6458803"/>
            <a:ext cx="3686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 Top Jobs in Dice Tech Q3 Report</a:t>
            </a:r>
          </a:p>
        </p:txBody>
      </p:sp>
    </p:spTree>
    <p:extLst>
      <p:ext uri="{BB962C8B-B14F-4D97-AF65-F5344CB8AC3E}">
        <p14:creationId xmlns:p14="http://schemas.microsoft.com/office/powerpoint/2010/main" val="79521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731C-3BD4-4BE1-AF11-E041A16F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“Data Science”?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9E588-F6F3-409E-8939-F5F7CAA2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05" y="1011380"/>
            <a:ext cx="10878590" cy="969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My Definition:</a:t>
            </a:r>
            <a:r>
              <a:rPr lang="en-US" sz="2800" dirty="0"/>
              <a:t> </a:t>
            </a:r>
            <a:r>
              <a:rPr lang="en-US" sz="2800" i="1" dirty="0"/>
              <a:t>The process of using data to (1) answer questions, (2) extract knowledge, and (3) predict future outcomes.</a:t>
            </a:r>
            <a:endParaRPr lang="es-MX" sz="2800" i="1" dirty="0"/>
          </a:p>
        </p:txBody>
      </p:sp>
      <p:pic>
        <p:nvPicPr>
          <p:cNvPr id="1026" name="Picture 2" descr="Images and videos | Amazon.com, Inc. - Press Room">
            <a:extLst>
              <a:ext uri="{FF2B5EF4-FFF2-40B4-BE49-F238E27FC236}">
                <a16:creationId xmlns:a16="http://schemas.microsoft.com/office/drawing/2014/main" id="{D84302B6-ED4B-484C-ABD8-84C942DE7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424" y="1962352"/>
            <a:ext cx="2386415" cy="10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sers Crowd Icon | IconExperience - Professional Icons » O-Collection">
            <a:extLst>
              <a:ext uri="{FF2B5EF4-FFF2-40B4-BE49-F238E27FC236}">
                <a16:creationId xmlns:a16="http://schemas.microsoft.com/office/drawing/2014/main" id="{25797A39-F44E-6E43-A206-981C9E0A6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68" y="2069033"/>
            <a:ext cx="1964386" cy="19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con Promotional Printing and Promotional Products Stock Vector -  Illustration of souvenirs, photocopies: 134022701">
            <a:extLst>
              <a:ext uri="{FF2B5EF4-FFF2-40B4-BE49-F238E27FC236}">
                <a16:creationId xmlns:a16="http://schemas.microsoft.com/office/drawing/2014/main" id="{59F92B72-2019-D34A-849B-CFF1F7351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0" b="59333"/>
          <a:stretch/>
        </p:blipFill>
        <p:spPr bwMode="auto">
          <a:xfrm>
            <a:off x="8386509" y="1998141"/>
            <a:ext cx="2697212" cy="210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8E6CC5-C01B-F149-9E4F-BA5CA0B4AF8C}"/>
              </a:ext>
            </a:extLst>
          </p:cNvPr>
          <p:cNvSpPr txBox="1"/>
          <p:nvPr/>
        </p:nvSpPr>
        <p:spPr>
          <a:xfrm>
            <a:off x="335958" y="4368838"/>
            <a:ext cx="108253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 people in college towns tend to buy more notebooks than people in other areas?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out top-10 sales categories for each age group.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Summarize product reviews </a:t>
            </a:r>
            <a:r>
              <a:rPr lang="en-US" sz="2000" dirty="0" err="1"/>
              <a:t>w.r.t.</a:t>
            </a:r>
            <a:r>
              <a:rPr lang="en-US" sz="2000" dirty="0"/>
              <a:t> product quality, customer service,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recommend pens to users from college town, how much will it increase our revenue?”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C23B7-F964-E54E-B6C1-7D779991E4F6}"/>
              </a:ext>
            </a:extLst>
          </p:cNvPr>
          <p:cNvSpPr txBox="1"/>
          <p:nvPr/>
        </p:nvSpPr>
        <p:spPr>
          <a:xfrm>
            <a:off x="548609" y="482519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556ACA-F7BC-224F-B49F-C05A97F280D3}"/>
              </a:ext>
            </a:extLst>
          </p:cNvPr>
          <p:cNvSpPr txBox="1"/>
          <p:nvPr/>
        </p:nvSpPr>
        <p:spPr>
          <a:xfrm>
            <a:off x="548609" y="575039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739FE-58FD-8046-B814-7A337559AEE1}"/>
              </a:ext>
            </a:extLst>
          </p:cNvPr>
          <p:cNvSpPr txBox="1"/>
          <p:nvPr/>
        </p:nvSpPr>
        <p:spPr>
          <a:xfrm>
            <a:off x="175253" y="3970164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Examples:</a:t>
            </a:r>
          </a:p>
        </p:txBody>
      </p:sp>
    </p:spTree>
    <p:extLst>
      <p:ext uri="{BB962C8B-B14F-4D97-AF65-F5344CB8AC3E}">
        <p14:creationId xmlns:p14="http://schemas.microsoft.com/office/powerpoint/2010/main" val="183826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731C-3BD4-4BE1-AF11-E041A16F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“Data Science”?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9E588-F6F3-409E-8939-F5F7CAA2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05" y="1011380"/>
            <a:ext cx="10878590" cy="969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My Definition:</a:t>
            </a:r>
            <a:r>
              <a:rPr lang="en-US" sz="2800" dirty="0"/>
              <a:t> </a:t>
            </a:r>
            <a:r>
              <a:rPr lang="en-US" sz="2800" i="1" dirty="0"/>
              <a:t>The process of using data to (1) answer questions, (2) extract knowledge, and (3) predict future outcomes.</a:t>
            </a:r>
            <a:endParaRPr lang="es-MX" sz="2800" i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8DC089-0BF0-4DFF-BE2F-F0E3B1128377}"/>
              </a:ext>
            </a:extLst>
          </p:cNvPr>
          <p:cNvSpPr txBox="1">
            <a:spLocks/>
          </p:cNvSpPr>
          <p:nvPr/>
        </p:nvSpPr>
        <p:spPr>
          <a:xfrm>
            <a:off x="656705" y="5031972"/>
            <a:ext cx="10878590" cy="1629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Data Science Is:</a:t>
            </a:r>
          </a:p>
          <a:p>
            <a:pPr lvl="1"/>
            <a:r>
              <a:rPr lang="en-US" sz="2000" b="1" dirty="0"/>
              <a:t>Interdisciplinary</a:t>
            </a:r>
            <a:r>
              <a:rPr lang="en-US" sz="2000" dirty="0"/>
              <a:t>: Combines tools and techniques from Math / Statistics / CS</a:t>
            </a:r>
          </a:p>
          <a:p>
            <a:pPr lvl="1"/>
            <a:r>
              <a:rPr lang="en-US" sz="2000" b="1" dirty="0"/>
              <a:t>Exploratory</a:t>
            </a:r>
            <a:r>
              <a:rPr lang="en-US" sz="2000" dirty="0"/>
              <a:t>: Understanding data requires creative exploration and visualization</a:t>
            </a:r>
          </a:p>
          <a:p>
            <a:pPr lvl="1"/>
            <a:r>
              <a:rPr lang="en-US" sz="2000" b="1" dirty="0"/>
              <a:t>Applied Statistics &amp; Probability </a:t>
            </a:r>
            <a:r>
              <a:rPr lang="en-US" sz="2000" dirty="0"/>
              <a:t>+ extra stuff to handle, process, and visualize data</a:t>
            </a:r>
            <a:endParaRPr lang="en-US" sz="2000" b="1" dirty="0"/>
          </a:p>
          <a:p>
            <a:pPr lvl="1"/>
            <a:endParaRPr lang="en-US" sz="2000" b="1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1406948D-F2AB-4FD8-857A-B7B9617E6E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14007" y="1862971"/>
            <a:ext cx="4915592" cy="3132058"/>
            <a:chOff x="450" y="0"/>
            <a:chExt cx="6780" cy="4320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E86AD370-7BD8-4F98-B770-8B7EADAA31C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50" y="0"/>
              <a:ext cx="678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6E35A35A-F5CC-422C-BCE3-42EDA4279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" y="0"/>
              <a:ext cx="6788" cy="4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07555C-85E9-4B9C-9AE1-3B4FD927EFD4}"/>
              </a:ext>
            </a:extLst>
          </p:cNvPr>
          <p:cNvSpPr txBox="1"/>
          <p:nvPr/>
        </p:nvSpPr>
        <p:spPr>
          <a:xfrm>
            <a:off x="9780079" y="2598003"/>
            <a:ext cx="2411921" cy="830997"/>
          </a:xfrm>
          <a:prstGeom prst="rect">
            <a:avLst/>
          </a:prstGeom>
          <a:noFill/>
          <a:ln w="38100">
            <a:solidFill>
              <a:srgbClr val="B9CDE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Caveat: I don’t </a:t>
            </a:r>
            <a:r>
              <a:rPr lang="en-US" sz="1600" i="1" dirty="0"/>
              <a:t>love</a:t>
            </a:r>
            <a:r>
              <a:rPr lang="en-US" sz="1600" dirty="0"/>
              <a:t> this figure since it leaves out </a:t>
            </a:r>
            <a:r>
              <a:rPr lang="en-US" sz="1600" b="1" dirty="0"/>
              <a:t>visualization.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4BCB0C-9406-4D68-8BF5-F5C4765665A5}"/>
              </a:ext>
            </a:extLst>
          </p:cNvPr>
          <p:cNvSpPr txBox="1"/>
          <p:nvPr/>
        </p:nvSpPr>
        <p:spPr>
          <a:xfrm>
            <a:off x="9474040" y="4938231"/>
            <a:ext cx="2696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[ Source: </a:t>
            </a:r>
            <a:r>
              <a:rPr lang="en-US" sz="1200" i="1" dirty="0">
                <a:hlinkClick r:id="rId3"/>
              </a:rPr>
              <a:t>Robinson, E. and </a:t>
            </a:r>
            <a:r>
              <a:rPr lang="en-US" sz="1200" i="1" dirty="0" err="1">
                <a:hlinkClick r:id="rId3"/>
              </a:rPr>
              <a:t>Nolis</a:t>
            </a:r>
            <a:r>
              <a:rPr lang="en-US" sz="1200" i="1" dirty="0">
                <a:hlinkClick r:id="rId3"/>
              </a:rPr>
              <a:t>, J.</a:t>
            </a:r>
            <a:r>
              <a:rPr lang="en-US" sz="1200" i="1" dirty="0"/>
              <a:t>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3F7E3-A566-6E45-B792-08A524F82656}"/>
              </a:ext>
            </a:extLst>
          </p:cNvPr>
          <p:cNvSpPr txBox="1"/>
          <p:nvPr/>
        </p:nvSpPr>
        <p:spPr>
          <a:xfrm>
            <a:off x="7573997" y="3968031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automate analyses</a:t>
            </a:r>
          </a:p>
          <a:p>
            <a:r>
              <a:rPr lang="en-US" dirty="0">
                <a:solidFill>
                  <a:schemeClr val="accent1"/>
                </a:solidFill>
              </a:rPr>
              <a:t>train models</a:t>
            </a:r>
          </a:p>
          <a:p>
            <a:r>
              <a:rPr lang="en-US" dirty="0">
                <a:solidFill>
                  <a:schemeClr val="accent1"/>
                </a:solidFill>
              </a:rPr>
              <a:t>manage data (store, retrieve)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71C046-5B83-674A-BC9D-A44803F8A472}"/>
              </a:ext>
            </a:extLst>
          </p:cNvPr>
          <p:cNvSpPr txBox="1"/>
          <p:nvPr/>
        </p:nvSpPr>
        <p:spPr>
          <a:xfrm>
            <a:off x="7983542" y="1870092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compute average/variance</a:t>
            </a:r>
          </a:p>
          <a:p>
            <a:r>
              <a:rPr lang="en-US" dirty="0">
                <a:solidFill>
                  <a:schemeClr val="accent1"/>
                </a:solidFill>
              </a:rPr>
              <a:t>design statistical models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313184-0E6B-A041-B0E4-F82C1C6D4BF2}"/>
              </a:ext>
            </a:extLst>
          </p:cNvPr>
          <p:cNvGrpSpPr/>
          <p:nvPr/>
        </p:nvGrpSpPr>
        <p:grpSpPr>
          <a:xfrm>
            <a:off x="121943" y="2238674"/>
            <a:ext cx="3293346" cy="1611902"/>
            <a:chOff x="121943" y="2238674"/>
            <a:chExt cx="3293346" cy="16119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DADD5A-C46D-B147-AAF0-44FBCC8A352A}"/>
                </a:ext>
              </a:extLst>
            </p:cNvPr>
            <p:cNvSpPr txBox="1"/>
            <p:nvPr/>
          </p:nvSpPr>
          <p:spPr>
            <a:xfrm>
              <a:off x="123365" y="3169033"/>
              <a:ext cx="3291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manufacturing: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D2FE1A-48F4-CB45-B4ED-DEBD1C9CB977}"/>
                </a:ext>
              </a:extLst>
            </p:cNvPr>
            <p:cNvSpPr txBox="1"/>
            <p:nvPr/>
          </p:nvSpPr>
          <p:spPr>
            <a:xfrm>
              <a:off x="121943" y="2238674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amazon: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A48456-A44C-6047-912A-2A6A50F519FF}"/>
                </a:ext>
              </a:extLst>
            </p:cNvPr>
            <p:cNvSpPr txBox="1"/>
            <p:nvPr/>
          </p:nvSpPr>
          <p:spPr>
            <a:xfrm>
              <a:off x="383690" y="2556387"/>
              <a:ext cx="2557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how customers behave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71AEF-A942-384D-85D7-D0613CE93049}"/>
                </a:ext>
              </a:extLst>
            </p:cNvPr>
            <p:cNvSpPr txBox="1"/>
            <p:nvPr/>
          </p:nvSpPr>
          <p:spPr>
            <a:xfrm>
              <a:off x="381070" y="3481244"/>
              <a:ext cx="2531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how the process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76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E5F92B27-513C-4597-A538-D7B6F519F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673"/>
            <a:ext cx="12195529" cy="6382327"/>
          </a:xfrm>
        </p:spPr>
      </p:pic>
    </p:spTree>
    <p:extLst>
      <p:ext uri="{BB962C8B-B14F-4D97-AF65-F5344CB8AC3E}">
        <p14:creationId xmlns:p14="http://schemas.microsoft.com/office/powerpoint/2010/main" val="11194817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683"/>
  <p:tag name="ORIGINALWIDTH" val="2572.859"/>
  <p:tag name="LATEXADDIN" val="\documentclass{article}&#10;\usepackage{amsmath}&#10;\pagestyle{empty}&#10;\begin{document}&#10;&#10;$\text{prediction} = \sum_i \text{weight}_i \times \text{poll}_i + \text{random noise}$&#10;&#10;&#10;\end{document}"/>
  <p:tag name="IGUANATEXSIZE" val="28"/>
  <p:tag name="IGUANATEXCURSOR" val="13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AC6B8E-C170-49CD-B21A-090A14A51F9F}" vid="{2C06D84A-BF38-4287-9F96-FCAE6B31AB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pachecoj_template</Template>
  <TotalTime>6488</TotalTime>
  <Words>2419</Words>
  <Application>Microsoft Macintosh PowerPoint</Application>
  <PresentationFormat>Widescreen</PresentationFormat>
  <Paragraphs>324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Cambria Math</vt:lpstr>
      <vt:lpstr>Wingdings</vt:lpstr>
      <vt:lpstr>Office Theme</vt:lpstr>
      <vt:lpstr>CSC380: Principles of Data Science</vt:lpstr>
      <vt:lpstr>Course instructor</vt:lpstr>
      <vt:lpstr>Outline</vt:lpstr>
      <vt:lpstr>Data Science Introduction</vt:lpstr>
      <vt:lpstr>Data Science Job Market</vt:lpstr>
      <vt:lpstr>Data Science Job Market</vt:lpstr>
      <vt:lpstr>What is “Data Science”?</vt:lpstr>
      <vt:lpstr>What is “Data Science”?</vt:lpstr>
      <vt:lpstr>PowerPoint Presentation</vt:lpstr>
      <vt:lpstr>Who is a Data Scientist?</vt:lpstr>
      <vt:lpstr>Types of Data</vt:lpstr>
      <vt:lpstr>Data Science Workflow</vt:lpstr>
      <vt:lpstr>Case Studies </vt:lpstr>
      <vt:lpstr>Moneyball</vt:lpstr>
      <vt:lpstr>Moneyball: Impact</vt:lpstr>
      <vt:lpstr>Election Forecasting: Disclaimer</vt:lpstr>
      <vt:lpstr>Election Forecasting</vt:lpstr>
      <vt:lpstr>Election Forecasting: The Model</vt:lpstr>
      <vt:lpstr>Election Forecasting: Visualizations</vt:lpstr>
      <vt:lpstr>Election Forecasting: Exploratory Analysis</vt:lpstr>
      <vt:lpstr>Bad Data Science &amp; Statistics</vt:lpstr>
      <vt:lpstr>Programming Languages for Data Science</vt:lpstr>
      <vt:lpstr>PowerPoint Presentation</vt:lpstr>
      <vt:lpstr>Course Overview: Resources</vt:lpstr>
      <vt:lpstr>Textbooks</vt:lpstr>
      <vt:lpstr>Course TA</vt:lpstr>
      <vt:lpstr>Expected Skills</vt:lpstr>
      <vt:lpstr>Expected Skills</vt:lpstr>
      <vt:lpstr>Course Overview</vt:lpstr>
      <vt:lpstr>Probability and Statistics</vt:lpstr>
      <vt:lpstr>Data Handling and Visualization</vt:lpstr>
      <vt:lpstr>Machine Learning</vt:lpstr>
      <vt:lpstr>Assignments / Exams / Grading</vt:lpstr>
      <vt:lpstr>Late Policy</vt:lpstr>
      <vt:lpstr>Project</vt:lpstr>
      <vt:lpstr>Communication</vt:lpstr>
      <vt:lpstr>Office Hours</vt:lpstr>
      <vt:lpstr>Academic Integrity</vt:lpstr>
      <vt:lpstr>Homework</vt:lpstr>
      <vt:lpstr>Full Course Schedule (Tentative)</vt:lpstr>
      <vt:lpstr>Important Dates</vt:lpstr>
      <vt:lpstr>Mental Wellbeing</vt:lpstr>
      <vt:lpstr>Inclusivity</vt:lpstr>
      <vt:lpstr>Reading 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CSC535: Probabilistic Graphical Models </dc:title>
  <dc:creator>Jason Pacheco</dc:creator>
  <cp:lastModifiedBy>Yu, Xinchen</cp:lastModifiedBy>
  <cp:revision>246</cp:revision>
  <dcterms:created xsi:type="dcterms:W3CDTF">2020-08-23T19:37:57Z</dcterms:created>
  <dcterms:modified xsi:type="dcterms:W3CDTF">2023-08-17T19:11:01Z</dcterms:modified>
</cp:coreProperties>
</file>